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6" r:id="rId2"/>
    <p:sldId id="375" r:id="rId3"/>
    <p:sldId id="604" r:id="rId4"/>
    <p:sldId id="563" r:id="rId5"/>
    <p:sldId id="564" r:id="rId6"/>
    <p:sldId id="565" r:id="rId7"/>
    <p:sldId id="588" r:id="rId8"/>
    <p:sldId id="583" r:id="rId9"/>
    <p:sldId id="584" r:id="rId10"/>
    <p:sldId id="589" r:id="rId11"/>
    <p:sldId id="590" r:id="rId12"/>
    <p:sldId id="593" r:id="rId13"/>
    <p:sldId id="592" r:id="rId14"/>
    <p:sldId id="591" r:id="rId15"/>
    <p:sldId id="594" r:id="rId16"/>
    <p:sldId id="595" r:id="rId17"/>
    <p:sldId id="596" r:id="rId18"/>
    <p:sldId id="578" r:id="rId19"/>
    <p:sldId id="579" r:id="rId20"/>
    <p:sldId id="580" r:id="rId21"/>
    <p:sldId id="581" r:id="rId22"/>
    <p:sldId id="597" r:id="rId23"/>
    <p:sldId id="582" r:id="rId24"/>
    <p:sldId id="598" r:id="rId25"/>
    <p:sldId id="605" r:id="rId26"/>
    <p:sldId id="576" r:id="rId27"/>
    <p:sldId id="599" r:id="rId28"/>
    <p:sldId id="568" r:id="rId29"/>
    <p:sldId id="603" r:id="rId30"/>
    <p:sldId id="600" r:id="rId31"/>
    <p:sldId id="570" r:id="rId32"/>
    <p:sldId id="602" r:id="rId33"/>
    <p:sldId id="571" r:id="rId34"/>
    <p:sldId id="572" r:id="rId35"/>
    <p:sldId id="573" r:id="rId36"/>
    <p:sldId id="574" r:id="rId37"/>
    <p:sldId id="575" r:id="rId38"/>
    <p:sldId id="577" r:id="rId39"/>
    <p:sldId id="601" r:id="rId40"/>
    <p:sldId id="504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7" autoAdjust="0"/>
    <p:restoredTop sz="96823" autoAdjust="0"/>
  </p:normalViewPr>
  <p:slideViewPr>
    <p:cSldViewPr>
      <p:cViewPr varScale="1">
        <p:scale>
          <a:sx n="160" d="100"/>
          <a:sy n="160" d="100"/>
        </p:scale>
        <p:origin x="176" y="7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1/18/21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66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4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514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569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352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38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22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7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7953954-B38D-4391-9238-5198B6FAAF8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86712D-6B3C-4923-924F-04A53059563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The architecture was popularized by the file sharing system Napster, originally released in 1999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1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The architecture was popularized by the file sharing system Napster, originally released in 1999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6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The architecture was popularized by the file sharing system Napster, originally released in 1999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6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The architecture was popularized by the file sharing system Napster, originally released in 1999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06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The architecture was popularized by the file sharing system Napster, originally released in 1999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E963F7-7480-409C-8133-033256501425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24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392489D-B01C-440F-AEFD-22E5E33E55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392489D-B01C-440F-AEFD-22E5E33E55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392489D-B01C-440F-AEFD-22E5E33E55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bucketname.s3.aws.com/objNam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900" dirty="0"/>
              <a:t>Architectures</a:t>
            </a:r>
            <a:endParaRPr lang="en-US" sz="3900" dirty="0"/>
          </a:p>
          <a:p>
            <a:r>
              <a:rPr lang="en-US" sz="3000" dirty="0"/>
              <a:t>Lecture 2</a:t>
            </a:r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Object-based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Each layer uses previous layer to implement new functionality that is exported to the layer above…">
            <a:extLst>
              <a:ext uri="{FF2B5EF4-FFF2-40B4-BE49-F238E27FC236}">
                <a16:creationId xmlns:a16="http://schemas.microsoft.com/office/drawing/2014/main" id="{51AD486F-B056-474D-A061-FD73CC2A108C}"/>
              </a:ext>
            </a:extLst>
          </p:cNvPr>
          <p:cNvSpPr txBox="1">
            <a:spLocks/>
          </p:cNvSpPr>
          <p:nvPr/>
        </p:nvSpPr>
        <p:spPr>
          <a:xfrm>
            <a:off x="223044" y="5321511"/>
            <a:ext cx="11744326" cy="1055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Each object corresponds to a components</a:t>
            </a:r>
          </a:p>
          <a:p>
            <a:r>
              <a:rPr lang="en-CA" sz="2400" dirty="0"/>
              <a:t>Components interact via remote procedure calls</a:t>
            </a:r>
          </a:p>
          <a:p>
            <a:pPr lvl="1"/>
            <a:r>
              <a:rPr lang="en-CA" dirty="0"/>
              <a:t>Popular in client-server systems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5A68F5-DBE1-3D43-876E-C00024AD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3050"/>
            <a:ext cx="4203700" cy="3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Resource-oriented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Example of ROA:Representational State Transfer (REST)…">
            <a:extLst>
              <a:ext uri="{FF2B5EF4-FFF2-40B4-BE49-F238E27FC236}">
                <a16:creationId xmlns:a16="http://schemas.microsoft.com/office/drawing/2014/main" id="{2E791398-443F-AE4B-8567-E5992015A5C3}"/>
              </a:ext>
            </a:extLst>
          </p:cNvPr>
          <p:cNvSpPr txBox="1">
            <a:spLocks/>
          </p:cNvSpPr>
          <p:nvPr/>
        </p:nvSpPr>
        <p:spPr>
          <a:xfrm>
            <a:off x="349250" y="1447800"/>
            <a:ext cx="1039495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Example of ROA: Representational State Transfer (REST) </a:t>
            </a:r>
          </a:p>
          <a:p>
            <a:pPr marL="0" lvl="3" indent="685800" defTabSz="457200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uFillTx/>
                <a:latin typeface="Consolas"/>
                <a:ea typeface="Consolas"/>
                <a:cs typeface="Consolas"/>
                <a:sym typeface="Consolas"/>
              </a:defRPr>
            </a:pPr>
            <a:endParaRPr lang="en-CA" sz="1300" dirty="0">
              <a:solidFill>
                <a:srgbClr val="999999"/>
              </a:solidFill>
              <a:effectLst>
                <a:outerShdw dist="12700" dir="5400000" rotWithShape="0">
                  <a:srgbClr val="000000"/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B7AE7-5A05-204B-9271-9D3BB5EB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86" y="2142696"/>
            <a:ext cx="8748252" cy="351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2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Resource-oriented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Example of ROA:Representational State Transfer (REST)…">
            <a:extLst>
              <a:ext uri="{FF2B5EF4-FFF2-40B4-BE49-F238E27FC236}">
                <a16:creationId xmlns:a16="http://schemas.microsoft.com/office/drawing/2014/main" id="{2E791398-443F-AE4B-8567-E5992015A5C3}"/>
              </a:ext>
            </a:extLst>
          </p:cNvPr>
          <p:cNvSpPr txBox="1">
            <a:spLocks/>
          </p:cNvSpPr>
          <p:nvPr/>
        </p:nvSpPr>
        <p:spPr>
          <a:xfrm>
            <a:off x="349250" y="1447800"/>
            <a:ext cx="1039495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Example of ROA: Representational State Transfer (REST) 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Basis for RESTful web services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Resources identified through a single naming scheme</a:t>
            </a:r>
          </a:p>
          <a:p>
            <a:pPr lvl="2" fontAlgn="auto">
              <a:spcAft>
                <a:spcPts val="0"/>
              </a:spcAft>
            </a:pPr>
            <a:r>
              <a:rPr lang="en-CA" dirty="0"/>
              <a:t>Uniform Resource Identifier (URI)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All services offer same interface (e.g., 4 HTTP operations)</a:t>
            </a:r>
          </a:p>
          <a:p>
            <a:pPr lvl="2" fontAlgn="auto">
              <a:spcAft>
                <a:spcPts val="0"/>
              </a:spcAft>
            </a:pPr>
            <a:r>
              <a:rPr lang="en-CA" b="1" dirty="0">
                <a:solidFill>
                  <a:srgbClr val="C00000"/>
                </a:solidFill>
              </a:rPr>
              <a:t>Get</a:t>
            </a:r>
            <a:r>
              <a:rPr lang="en-CA" dirty="0"/>
              <a:t> / </a:t>
            </a:r>
            <a:r>
              <a:rPr lang="en-CA" b="1" dirty="0">
                <a:solidFill>
                  <a:srgbClr val="C00000"/>
                </a:solidFill>
              </a:rPr>
              <a:t>Put</a:t>
            </a:r>
            <a:r>
              <a:rPr lang="en-CA" dirty="0"/>
              <a:t> / </a:t>
            </a:r>
            <a:r>
              <a:rPr lang="en-CA" b="1" dirty="0">
                <a:solidFill>
                  <a:srgbClr val="C00000"/>
                </a:solidFill>
              </a:rPr>
              <a:t>Delete</a:t>
            </a:r>
            <a:r>
              <a:rPr lang="en-CA" dirty="0"/>
              <a:t> / </a:t>
            </a:r>
            <a:r>
              <a:rPr lang="en-CA" b="1" dirty="0">
                <a:solidFill>
                  <a:srgbClr val="C00000"/>
                </a:solidFill>
              </a:rPr>
              <a:t>Post</a:t>
            </a:r>
            <a:r>
              <a:rPr lang="en-CA" dirty="0"/>
              <a:t> HTTP operations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Messages are fully described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No state of the caller is kept (stateless execution)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Example: use HTTP for API</a:t>
            </a:r>
          </a:p>
          <a:p>
            <a:pPr lvl="2" fontAlgn="auto">
              <a:spcAft>
                <a:spcPts val="0"/>
              </a:spcAft>
            </a:pPr>
            <a:r>
              <a:rPr lang="en-CA" u="sng" dirty="0">
                <a:hlinkClick r:id="rId2"/>
              </a:rPr>
              <a:t>http://bucketname.s3.aws.com/objName</a:t>
            </a:r>
            <a:r>
              <a:rPr lang="en-CA" dirty="0"/>
              <a:t> 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Return JSON objects</a:t>
            </a:r>
          </a:p>
          <a:p>
            <a:pPr marL="0" lvl="6" indent="1371600" defTabSz="457200">
              <a:spcBef>
                <a:spcPts val="0"/>
              </a:spcBef>
              <a:buFontTx/>
              <a:buNone/>
              <a:defRPr sz="130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uFillTx/>
                <a:latin typeface="Consolas"/>
                <a:ea typeface="Consolas"/>
                <a:cs typeface="Consolas"/>
                <a:sym typeface="Consolas"/>
              </a:defRPr>
            </a:pPr>
            <a:r>
              <a:rPr lang="en-CA" sz="1300" dirty="0">
                <a:solidFill>
                  <a:srgbClr val="999999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CA" sz="1300" dirty="0" err="1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name"</a:t>
            </a:r>
            <a:r>
              <a:rPr lang="en-CA" sz="1300" dirty="0" err="1">
                <a:solidFill>
                  <a:srgbClr val="0077AA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CA" sz="1300" dirty="0" err="1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"test.com"</a:t>
            </a:r>
            <a:r>
              <a:rPr lang="en-CA" sz="1300" dirty="0" err="1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CA" sz="1300" dirty="0" err="1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"messages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CA" sz="1300" dirty="0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CA" sz="1300" dirty="0">
                <a:solidFill>
                  <a:srgbClr val="999999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"msg 1"</a:t>
            </a:r>
            <a:r>
              <a:rPr lang="en-CA" sz="1300" dirty="0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"msg 2"</a:t>
            </a:r>
            <a:r>
              <a:rPr lang="en-CA" sz="1300" dirty="0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"msg 3”</a:t>
            </a:r>
            <a:r>
              <a:rPr lang="en-CA" sz="1300" dirty="0">
                <a:solidFill>
                  <a:srgbClr val="999999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CA" sz="1300" dirty="0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CA" sz="1300" dirty="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"age"</a:t>
            </a:r>
            <a:r>
              <a:rPr lang="en-CA" sz="1300" dirty="0">
                <a:solidFill>
                  <a:srgbClr val="333333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:100</a:t>
            </a:r>
            <a:r>
              <a:rPr lang="en-CA" sz="1300" dirty="0">
                <a:solidFill>
                  <a:srgbClr val="999999"/>
                </a:solidFill>
                <a:effectLst>
                  <a:outerShdw dist="12700" dir="5400000" rotWithShape="0">
                    <a:srgbClr val="000000"/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1" fontAlgn="auto">
              <a:spcAft>
                <a:spcPts val="0"/>
              </a:spcAft>
              <a:defRPr sz="2300"/>
            </a:pPr>
            <a:r>
              <a:rPr lang="en-CA" sz="2300" b="1" dirty="0"/>
              <a:t>Discuss</a:t>
            </a:r>
            <a:r>
              <a:rPr lang="en-CA" sz="2300" dirty="0"/>
              <a:t>: Service-oriented (SOA) vs. Resource-oriented (ROA)</a:t>
            </a:r>
          </a:p>
          <a:p>
            <a:pPr marL="0" lvl="3" indent="685800" defTabSz="457200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rgbClr val="669900"/>
                </a:solidFill>
                <a:effectLst>
                  <a:outerShdw dist="12700" dir="5400000" rotWithShape="0">
                    <a:srgbClr val="000000"/>
                  </a:outerShdw>
                </a:effectLst>
                <a:uFillTx/>
                <a:latin typeface="Consolas"/>
                <a:ea typeface="Consolas"/>
                <a:cs typeface="Consolas"/>
                <a:sym typeface="Consolas"/>
              </a:defRPr>
            </a:pPr>
            <a:endParaRPr lang="en-CA" sz="1300" dirty="0">
              <a:solidFill>
                <a:srgbClr val="999999"/>
              </a:solidFill>
              <a:effectLst>
                <a:outerShdw dist="12700" dir="5400000" rotWithShape="0">
                  <a:srgbClr val="000000"/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4194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Event-based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Each layer uses previous layer to implement new functionality that is exported to the layer above…">
            <a:extLst>
              <a:ext uri="{FF2B5EF4-FFF2-40B4-BE49-F238E27FC236}">
                <a16:creationId xmlns:a16="http://schemas.microsoft.com/office/drawing/2014/main" id="{51AD486F-B056-474D-A061-FD73CC2A108C}"/>
              </a:ext>
            </a:extLst>
          </p:cNvPr>
          <p:cNvSpPr txBox="1">
            <a:spLocks/>
          </p:cNvSpPr>
          <p:nvPr/>
        </p:nvSpPr>
        <p:spPr>
          <a:xfrm>
            <a:off x="223044" y="5105400"/>
            <a:ext cx="11744326" cy="1271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Communicate via a common repository</a:t>
            </a:r>
          </a:p>
          <a:p>
            <a:pPr lvl="1"/>
            <a:r>
              <a:rPr lang="en-CA" dirty="0"/>
              <a:t>Use a publish-subscribe paradigm</a:t>
            </a:r>
          </a:p>
          <a:p>
            <a:pPr lvl="1"/>
            <a:r>
              <a:rPr lang="en-CA" dirty="0"/>
              <a:t>Consumers subscribe to types of events</a:t>
            </a:r>
          </a:p>
          <a:p>
            <a:pPr lvl="1"/>
            <a:r>
              <a:rPr lang="en-CA" dirty="0"/>
              <a:t>Events are delivered once published by any publisher</a:t>
            </a:r>
          </a:p>
        </p:txBody>
      </p:sp>
      <p:pic>
        <p:nvPicPr>
          <p:cNvPr id="6" name="02-02.jpg" descr="02-02.jpg">
            <a:extLst>
              <a:ext uri="{FF2B5EF4-FFF2-40B4-BE49-F238E27FC236}">
                <a16:creationId xmlns:a16="http://schemas.microsoft.com/office/drawing/2014/main" id="{EC57807C-8C25-E749-B942-4B0C9542E275}"/>
              </a:ext>
            </a:extLst>
          </p:cNvPr>
          <p:cNvPicPr>
            <a:picLocks/>
          </p:cNvPicPr>
          <p:nvPr/>
        </p:nvPicPr>
        <p:blipFill>
          <a:blip r:embed="rId2"/>
          <a:srcRect r="56031"/>
          <a:stretch>
            <a:fillRect/>
          </a:stretch>
        </p:blipFill>
        <p:spPr>
          <a:xfrm>
            <a:off x="3733800" y="1752600"/>
            <a:ext cx="4572000" cy="2819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762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Shared data-space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Each layer uses previous layer to implement new functionality that is exported to the layer above…">
            <a:extLst>
              <a:ext uri="{FF2B5EF4-FFF2-40B4-BE49-F238E27FC236}">
                <a16:creationId xmlns:a16="http://schemas.microsoft.com/office/drawing/2014/main" id="{51AD486F-B056-474D-A061-FD73CC2A108C}"/>
              </a:ext>
            </a:extLst>
          </p:cNvPr>
          <p:cNvSpPr txBox="1">
            <a:spLocks/>
          </p:cNvSpPr>
          <p:nvPr/>
        </p:nvSpPr>
        <p:spPr>
          <a:xfrm>
            <a:off x="223044" y="5105400"/>
            <a:ext cx="11744326" cy="127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“Bulletin-board” architecture</a:t>
            </a:r>
          </a:p>
          <a:p>
            <a:pPr lvl="1"/>
            <a:r>
              <a:rPr lang="en-CA" dirty="0"/>
              <a:t>Decoupled in space and time</a:t>
            </a:r>
          </a:p>
          <a:p>
            <a:pPr lvl="1"/>
            <a:r>
              <a:rPr lang="en-CA" dirty="0"/>
              <a:t>Post items to shared space; consumers pick up at a later time</a:t>
            </a:r>
          </a:p>
        </p:txBody>
      </p:sp>
      <p:pic>
        <p:nvPicPr>
          <p:cNvPr id="8" name="02-02.jpg" descr="02-02.jpg">
            <a:extLst>
              <a:ext uri="{FF2B5EF4-FFF2-40B4-BE49-F238E27FC236}">
                <a16:creationId xmlns:a16="http://schemas.microsoft.com/office/drawing/2014/main" id="{53BE22D3-5CB4-C245-86B5-65D7749D843D}"/>
              </a:ext>
            </a:extLst>
          </p:cNvPr>
          <p:cNvPicPr>
            <a:picLocks/>
          </p:cNvPicPr>
          <p:nvPr/>
        </p:nvPicPr>
        <p:blipFill>
          <a:blip r:embed="rId2"/>
          <a:srcRect l="53895"/>
          <a:stretch>
            <a:fillRect/>
          </a:stretch>
        </p:blipFill>
        <p:spPr>
          <a:xfrm>
            <a:off x="3048000" y="1752600"/>
            <a:ext cx="5128012" cy="3093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05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Client-Server Architectures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02-03.jpg" descr="02-03.jpg">
            <a:extLst>
              <a:ext uri="{FF2B5EF4-FFF2-40B4-BE49-F238E27FC236}">
                <a16:creationId xmlns:a16="http://schemas.microsoft.com/office/drawing/2014/main" id="{943C7802-F916-9E4B-8B6E-8C416E1EFA4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24000"/>
            <a:ext cx="5691188" cy="21669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Most common style: client-server architecture…">
            <a:extLst>
              <a:ext uri="{FF2B5EF4-FFF2-40B4-BE49-F238E27FC236}">
                <a16:creationId xmlns:a16="http://schemas.microsoft.com/office/drawing/2014/main" id="{C60F20E7-C23C-0C40-B3F7-3F8FA3D94E48}"/>
              </a:ext>
            </a:extLst>
          </p:cNvPr>
          <p:cNvSpPr txBox="1">
            <a:spLocks/>
          </p:cNvSpPr>
          <p:nvPr/>
        </p:nvSpPr>
        <p:spPr>
          <a:xfrm>
            <a:off x="1447800" y="4191001"/>
            <a:ext cx="9525000" cy="216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/>
              <a:t>Most common style: client-server architecture</a:t>
            </a:r>
          </a:p>
          <a:p>
            <a:pPr fontAlgn="auto">
              <a:spcAft>
                <a:spcPts val="0"/>
              </a:spcAft>
            </a:pPr>
            <a:r>
              <a:rPr lang="en-CA"/>
              <a:t>Application layering </a:t>
            </a:r>
          </a:p>
          <a:p>
            <a:pPr lvl="2" fontAlgn="auto">
              <a:spcAft>
                <a:spcPts val="0"/>
              </a:spcAft>
            </a:pPr>
            <a:r>
              <a:rPr lang="en-CA"/>
              <a:t>User-interface level</a:t>
            </a:r>
          </a:p>
          <a:p>
            <a:pPr lvl="2" fontAlgn="auto">
              <a:spcAft>
                <a:spcPts val="0"/>
              </a:spcAft>
            </a:pPr>
            <a:r>
              <a:rPr lang="en-CA"/>
              <a:t>Processing level</a:t>
            </a:r>
          </a:p>
          <a:p>
            <a:pPr lvl="2" fontAlgn="auto">
              <a:spcAft>
                <a:spcPts val="0"/>
              </a:spcAft>
            </a:pPr>
            <a:r>
              <a:rPr lang="en-CA"/>
              <a:t>Data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295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Search Engine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02-04.jpg" descr="02-04.jpg">
            <a:extLst>
              <a:ext uri="{FF2B5EF4-FFF2-40B4-BE49-F238E27FC236}">
                <a16:creationId xmlns:a16="http://schemas.microsoft.com/office/drawing/2014/main" id="{744A8674-C00C-F841-A2BB-040A5A11B3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47043"/>
            <a:ext cx="6197601" cy="336391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9BF6C2-681E-C14E-8BBB-74A8FECC1D29}"/>
              </a:ext>
            </a:extLst>
          </p:cNvPr>
          <p:cNvSpPr/>
          <p:nvPr/>
        </p:nvSpPr>
        <p:spPr>
          <a:xfrm>
            <a:off x="3733800" y="5577273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Search engine architecture with 3 layers</a:t>
            </a:r>
          </a:p>
        </p:txBody>
      </p:sp>
    </p:spTree>
    <p:extLst>
      <p:ext uri="{BB962C8B-B14F-4D97-AF65-F5344CB8AC3E}">
        <p14:creationId xmlns:p14="http://schemas.microsoft.com/office/powerpoint/2010/main" val="149630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 Spectrum of Choices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02-05.jpg" descr="02-05.jpg">
            <a:extLst>
              <a:ext uri="{FF2B5EF4-FFF2-40B4-BE49-F238E27FC236}">
                <a16:creationId xmlns:a16="http://schemas.microsoft.com/office/drawing/2014/main" id="{13928A90-ED37-9F4B-B0A1-4D85801676D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8456"/>
            <a:ext cx="9677400" cy="40965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4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Tiering</a:t>
            </a:r>
            <a:endParaRPr lang="en-US" alt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351338"/>
          </a:xfrm>
        </p:spPr>
        <p:txBody>
          <a:bodyPr/>
          <a:lstStyle/>
          <a:p>
            <a:r>
              <a:rPr lang="en-US" altLang="en-US" dirty="0" err="1"/>
              <a:t>Tiering</a:t>
            </a:r>
            <a:r>
              <a:rPr lang="en-US" altLang="en-US" dirty="0"/>
              <a:t> is a technique to: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2600" dirty="0"/>
              <a:t>Organize the functionality of a service,  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2600" dirty="0"/>
              <a:t>and place the functionality into appropriate servers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2600" dirty="0"/>
              <a:t>a tier is a physical structuring mechanism for the system infrastructure</a:t>
            </a:r>
          </a:p>
          <a:p>
            <a:pPr marL="2286000" lvl="4" indent="-514350">
              <a:buNone/>
            </a:pPr>
            <a:endParaRPr lang="en-US" altLang="en-US" sz="1600" dirty="0"/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3733800"/>
            <a:ext cx="8229599" cy="1828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sz="2400" b="1" dirty="0"/>
              <a:t>Airline Search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599" y="43434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Get user 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1199" y="4343400"/>
            <a:ext cx="152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Get data from database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8599" y="4343400"/>
            <a:ext cx="152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Rank the offers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09799" y="43434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Display UI screen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2F0C257-0C9C-8C45-AFD9-2664E0BF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841248" y="1463040"/>
            <a:ext cx="8229600" cy="4525962"/>
          </a:xfrm>
        </p:spPr>
        <p:txBody>
          <a:bodyPr/>
          <a:lstStyle/>
          <a:p>
            <a:r>
              <a:rPr lang="en-US" altLang="en-US" dirty="0"/>
              <a:t>How would you design an airline search application?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Two-Tiered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676400" y="2362200"/>
            <a:ext cx="8077200" cy="2667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dirty="0"/>
              <a:t>EXPEDIA  Airline  Search  Application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181600" y="4005264"/>
            <a:ext cx="1295400" cy="79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Rank the offers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05264"/>
            <a:ext cx="1295400" cy="79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Display result to user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181600" y="2984500"/>
            <a:ext cx="1295400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Get user Input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438400" y="2984500"/>
            <a:ext cx="1295400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Display user input screen</a:t>
            </a:r>
          </a:p>
        </p:txBody>
      </p:sp>
      <p:sp>
        <p:nvSpPr>
          <p:cNvPr id="2" name="Flowchart: Magnetic Disk 1"/>
          <p:cNvSpPr/>
          <p:nvPr/>
        </p:nvSpPr>
        <p:spPr>
          <a:xfrm>
            <a:off x="7848600" y="3017838"/>
            <a:ext cx="1524000" cy="17827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Airline Database</a:t>
            </a:r>
          </a:p>
        </p:txBody>
      </p:sp>
      <p:cxnSp>
        <p:nvCxnSpPr>
          <p:cNvPr id="10" name="Straight Arrow Connector 9"/>
          <p:cNvCxnSpPr>
            <a:stCxn id="23" idx="3"/>
            <a:endCxn id="21" idx="1"/>
          </p:cNvCxnSpPr>
          <p:nvPr/>
        </p:nvCxnSpPr>
        <p:spPr>
          <a:xfrm>
            <a:off x="3733800" y="3381375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1" idx="3"/>
            <a:endCxn id="2" idx="2"/>
          </p:cNvCxnSpPr>
          <p:nvPr/>
        </p:nvCxnSpPr>
        <p:spPr>
          <a:xfrm>
            <a:off x="6477000" y="3381375"/>
            <a:ext cx="1371600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2"/>
            <a:endCxn id="5" idx="3"/>
          </p:cNvCxnSpPr>
          <p:nvPr/>
        </p:nvCxnSpPr>
        <p:spPr>
          <a:xfrm flipH="1">
            <a:off x="6477000" y="3908426"/>
            <a:ext cx="1371600" cy="493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</p:cNvCxnSpPr>
          <p:nvPr/>
        </p:nvCxnSpPr>
        <p:spPr>
          <a:xfrm flipH="1">
            <a:off x="3733800" y="4402138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76400" y="2133600"/>
            <a:ext cx="2743200" cy="3429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Tier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57700" y="2133600"/>
            <a:ext cx="5295900" cy="3429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Tier 2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9C48910-435F-074C-B377-AEF5C0CE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Introduction </a:t>
            </a:r>
          </a:p>
          <a:p>
            <a:pPr marL="1828800" lvl="4" indent="0" algn="just" eaLnBrk="1" hangingPunct="1">
              <a:buNone/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This Session:</a:t>
            </a:r>
          </a:p>
          <a:p>
            <a:r>
              <a:rPr lang="en-CA" dirty="0"/>
              <a:t>Architectures for distributed systems  </a:t>
            </a:r>
            <a:r>
              <a:rPr lang="en-CA" i="1" dirty="0"/>
              <a:t>(Chapter 2)</a:t>
            </a:r>
          </a:p>
          <a:p>
            <a:pPr lvl="1"/>
            <a:r>
              <a:rPr lang="en-CA" dirty="0"/>
              <a:t>Architectural styles</a:t>
            </a:r>
          </a:p>
          <a:p>
            <a:pPr lvl="1"/>
            <a:r>
              <a:rPr lang="en-CA" dirty="0"/>
              <a:t>Client-server architectures</a:t>
            </a:r>
          </a:p>
          <a:p>
            <a:pPr lvl="1"/>
            <a:r>
              <a:rPr lang="en-CA" dirty="0"/>
              <a:t>Decentralized and peer-to-peer architectures</a:t>
            </a:r>
            <a:endParaRPr lang="en-US" sz="2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2DC84EA-8D9F-7846-A6F4-60C8E94C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41248" y="1463040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US" dirty="0"/>
              <a:t>How would you design an airline search application?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marL="457200" lvl="1" indent="0">
              <a:buNone/>
              <a:defRPr/>
            </a:pPr>
            <a:endParaRPr lang="en-US" dirty="0"/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Three-Tiered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676400" y="2362200"/>
            <a:ext cx="8077200" cy="2667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dirty="0"/>
              <a:t>EXPEDIA  Airline  Search  Application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181600" y="4005264"/>
            <a:ext cx="1295400" cy="79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Rank the offers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05264"/>
            <a:ext cx="1295400" cy="79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Display result to user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181600" y="2984500"/>
            <a:ext cx="1295400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Get user Input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438400" y="2984500"/>
            <a:ext cx="1295400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Display user input screen</a:t>
            </a:r>
          </a:p>
        </p:txBody>
      </p:sp>
      <p:sp>
        <p:nvSpPr>
          <p:cNvPr id="2" name="Flowchart: Magnetic Disk 1"/>
          <p:cNvSpPr/>
          <p:nvPr/>
        </p:nvSpPr>
        <p:spPr>
          <a:xfrm>
            <a:off x="7848600" y="3017838"/>
            <a:ext cx="1524000" cy="17827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Airline Database</a:t>
            </a:r>
          </a:p>
        </p:txBody>
      </p:sp>
      <p:cxnSp>
        <p:nvCxnSpPr>
          <p:cNvPr id="10" name="Straight Arrow Connector 9"/>
          <p:cNvCxnSpPr>
            <a:stCxn id="23" idx="3"/>
            <a:endCxn id="21" idx="1"/>
          </p:cNvCxnSpPr>
          <p:nvPr/>
        </p:nvCxnSpPr>
        <p:spPr>
          <a:xfrm>
            <a:off x="3733800" y="3381375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1" idx="3"/>
            <a:endCxn id="2" idx="2"/>
          </p:cNvCxnSpPr>
          <p:nvPr/>
        </p:nvCxnSpPr>
        <p:spPr>
          <a:xfrm>
            <a:off x="6477000" y="3381375"/>
            <a:ext cx="1371600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2"/>
            <a:endCxn id="5" idx="3"/>
          </p:cNvCxnSpPr>
          <p:nvPr/>
        </p:nvCxnSpPr>
        <p:spPr>
          <a:xfrm flipH="1">
            <a:off x="6477000" y="3908426"/>
            <a:ext cx="1371600" cy="493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</p:cNvCxnSpPr>
          <p:nvPr/>
        </p:nvCxnSpPr>
        <p:spPr>
          <a:xfrm flipH="1">
            <a:off x="3733800" y="4402138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76400" y="2133600"/>
            <a:ext cx="2743200" cy="3429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Tier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57700" y="2133600"/>
            <a:ext cx="2743200" cy="3429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Tier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239000" y="2133600"/>
            <a:ext cx="2514600" cy="3429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endParaRPr lang="en-US" dirty="0"/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Tier 3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192BF863-DC16-1440-A3CA-FFCA6D75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3"/>
          <p:cNvGrpSpPr>
            <a:grpSpLocks/>
          </p:cNvGrpSpPr>
          <p:nvPr/>
        </p:nvGrpSpPr>
        <p:grpSpPr bwMode="auto">
          <a:xfrm>
            <a:off x="4571999" y="4038204"/>
            <a:ext cx="1752600" cy="1371600"/>
            <a:chOff x="4876800" y="4147669"/>
            <a:chExt cx="1168400" cy="295835"/>
          </a:xfrm>
        </p:grpSpPr>
        <p:sp>
          <p:nvSpPr>
            <p:cNvPr id="41" name="Rectangle 40"/>
            <p:cNvSpPr/>
            <p:nvPr/>
          </p:nvSpPr>
          <p:spPr>
            <a:xfrm>
              <a:off x="4876800" y="4147669"/>
              <a:ext cx="1168400" cy="29583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2" name="Oval 8"/>
            <p:cNvSpPr/>
            <p:nvPr/>
          </p:nvSpPr>
          <p:spPr>
            <a:xfrm>
              <a:off x="4927600" y="4175404"/>
              <a:ext cx="1046692" cy="2300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Application-Specific Processing</a:t>
              </a:r>
            </a:p>
          </p:txBody>
        </p:sp>
      </p:grpSp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Three-Tiered Architecture</a:t>
            </a:r>
          </a:p>
        </p:txBody>
      </p:sp>
      <p:grpSp>
        <p:nvGrpSpPr>
          <p:cNvPr id="31748" name="Group 33"/>
          <p:cNvGrpSpPr>
            <a:grpSpLocks/>
          </p:cNvGrpSpPr>
          <p:nvPr/>
        </p:nvGrpSpPr>
        <p:grpSpPr bwMode="auto">
          <a:xfrm>
            <a:off x="7924800" y="3200399"/>
            <a:ext cx="2286000" cy="1447800"/>
            <a:chOff x="4876800" y="4114800"/>
            <a:chExt cx="1219200" cy="295835"/>
          </a:xfrm>
        </p:grpSpPr>
        <p:sp>
          <p:nvSpPr>
            <p:cNvPr id="5" name="Rectangle 4"/>
            <p:cNvSpPr/>
            <p:nvPr/>
          </p:nvSpPr>
          <p:spPr>
            <a:xfrm>
              <a:off x="4876800" y="4114800"/>
              <a:ext cx="1219200" cy="29583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998720" y="4145941"/>
              <a:ext cx="975360" cy="2299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Database manager</a:t>
              </a:r>
            </a:p>
          </p:txBody>
        </p:sp>
      </p:grpSp>
      <p:grpSp>
        <p:nvGrpSpPr>
          <p:cNvPr id="31749" name="Group 9"/>
          <p:cNvGrpSpPr>
            <a:grpSpLocks/>
          </p:cNvGrpSpPr>
          <p:nvPr/>
        </p:nvGrpSpPr>
        <p:grpSpPr bwMode="auto">
          <a:xfrm>
            <a:off x="1600200" y="2438399"/>
            <a:ext cx="1447800" cy="1143000"/>
            <a:chOff x="4876800" y="4114800"/>
            <a:chExt cx="1219200" cy="838200"/>
          </a:xfrm>
        </p:grpSpPr>
        <p:sp>
          <p:nvSpPr>
            <p:cNvPr id="8" name="Rectangle 7"/>
            <p:cNvSpPr/>
            <p:nvPr/>
          </p:nvSpPr>
          <p:spPr>
            <a:xfrm>
              <a:off x="4876800" y="4114800"/>
              <a:ext cx="1219200" cy="8382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931611" y="4170680"/>
              <a:ext cx="1093537" cy="726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User view, and controls</a:t>
              </a:r>
            </a:p>
          </p:txBody>
        </p:sp>
      </p:grpSp>
      <p:grpSp>
        <p:nvGrpSpPr>
          <p:cNvPr id="31750" name="Group 33"/>
          <p:cNvGrpSpPr>
            <a:grpSpLocks/>
          </p:cNvGrpSpPr>
          <p:nvPr/>
        </p:nvGrpSpPr>
        <p:grpSpPr bwMode="auto">
          <a:xfrm>
            <a:off x="4572000" y="2362199"/>
            <a:ext cx="1752600" cy="1371600"/>
            <a:chOff x="4876800" y="4147669"/>
            <a:chExt cx="1168400" cy="295835"/>
          </a:xfrm>
        </p:grpSpPr>
        <p:sp>
          <p:nvSpPr>
            <p:cNvPr id="13" name="Rectangle 12"/>
            <p:cNvSpPr/>
            <p:nvPr/>
          </p:nvSpPr>
          <p:spPr>
            <a:xfrm>
              <a:off x="4876800" y="4147669"/>
              <a:ext cx="1168400" cy="29583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Oval 8"/>
            <p:cNvSpPr/>
            <p:nvPr/>
          </p:nvSpPr>
          <p:spPr>
            <a:xfrm>
              <a:off x="4927600" y="4175404"/>
              <a:ext cx="1046692" cy="23009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Application-Specific Processing</a:t>
              </a:r>
            </a:p>
          </p:txBody>
        </p:sp>
      </p:grpSp>
      <p:grpSp>
        <p:nvGrpSpPr>
          <p:cNvPr id="31751" name="Group 9"/>
          <p:cNvGrpSpPr>
            <a:grpSpLocks/>
          </p:cNvGrpSpPr>
          <p:nvPr/>
        </p:nvGrpSpPr>
        <p:grpSpPr bwMode="auto">
          <a:xfrm>
            <a:off x="1600200" y="4114799"/>
            <a:ext cx="1447800" cy="1143000"/>
            <a:chOff x="4876800" y="4114800"/>
            <a:chExt cx="1219200" cy="838200"/>
          </a:xfrm>
        </p:grpSpPr>
        <p:sp>
          <p:nvSpPr>
            <p:cNvPr id="16" name="Rectangle 15"/>
            <p:cNvSpPr/>
            <p:nvPr/>
          </p:nvSpPr>
          <p:spPr>
            <a:xfrm>
              <a:off x="4876800" y="4114800"/>
              <a:ext cx="1219200" cy="8382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931611" y="4170680"/>
              <a:ext cx="1093537" cy="726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/>
                <a:t>User view, and control</a:t>
              </a:r>
            </a:p>
          </p:txBody>
        </p:sp>
      </p:grpSp>
      <p:cxnSp>
        <p:nvCxnSpPr>
          <p:cNvPr id="18" name="Straight Arrow Connector 17"/>
          <p:cNvCxnSpPr>
            <a:stCxn id="17" idx="6"/>
            <a:endCxn id="42" idx="2"/>
          </p:cNvCxnSpPr>
          <p:nvPr/>
        </p:nvCxnSpPr>
        <p:spPr>
          <a:xfrm>
            <a:off x="2963863" y="4686299"/>
            <a:ext cx="1684336" cy="13896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6"/>
            <a:endCxn id="14" idx="2"/>
          </p:cNvCxnSpPr>
          <p:nvPr/>
        </p:nvCxnSpPr>
        <p:spPr>
          <a:xfrm>
            <a:off x="2963863" y="3009899"/>
            <a:ext cx="1684337" cy="14291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754" name="TextBox 19"/>
          <p:cNvSpPr txBox="1">
            <a:spLocks noChangeArrowheads="1"/>
          </p:cNvSpPr>
          <p:nvPr/>
        </p:nvSpPr>
        <p:spPr bwMode="auto">
          <a:xfrm>
            <a:off x="1219200" y="1560512"/>
            <a:ext cx="2362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Presentation Logic</a:t>
            </a:r>
          </a:p>
        </p:txBody>
      </p:sp>
      <p:sp>
        <p:nvSpPr>
          <p:cNvPr id="31755" name="TextBox 20"/>
          <p:cNvSpPr txBox="1">
            <a:spLocks noChangeArrowheads="1"/>
          </p:cNvSpPr>
          <p:nvPr/>
        </p:nvSpPr>
        <p:spPr bwMode="auto">
          <a:xfrm>
            <a:off x="8458200" y="1524000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Data Logic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295400" y="4038599"/>
            <a:ext cx="441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760" name="TextBox 36"/>
          <p:cNvSpPr txBox="1">
            <a:spLocks noChangeArrowheads="1"/>
          </p:cNvSpPr>
          <p:nvPr/>
        </p:nvSpPr>
        <p:spPr bwMode="auto">
          <a:xfrm>
            <a:off x="4572000" y="1524000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Application Logic</a:t>
            </a:r>
          </a:p>
        </p:txBody>
      </p:sp>
      <p:cxnSp>
        <p:nvCxnSpPr>
          <p:cNvPr id="38" name="Straight Connector 37"/>
          <p:cNvCxnSpPr/>
          <p:nvPr/>
        </p:nvCxnSpPr>
        <p:spPr>
          <a:xfrm rot="5400000">
            <a:off x="5181600" y="4038599"/>
            <a:ext cx="4419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6"/>
            <a:endCxn id="6" idx="2"/>
          </p:cNvCxnSpPr>
          <p:nvPr/>
        </p:nvCxnSpPr>
        <p:spPr>
          <a:xfrm>
            <a:off x="6218238" y="3024190"/>
            <a:ext cx="1935162" cy="891381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6"/>
            <a:endCxn id="6" idx="2"/>
          </p:cNvCxnSpPr>
          <p:nvPr/>
        </p:nvCxnSpPr>
        <p:spPr>
          <a:xfrm flipV="1">
            <a:off x="6218237" y="3915571"/>
            <a:ext cx="1935163" cy="784624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16016" y="5638800"/>
            <a:ext cx="1091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Tier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79040" y="5638800"/>
            <a:ext cx="1091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Tier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28080" y="5638800"/>
            <a:ext cx="1091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Tier 3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43F0008A-0A56-CC43-9B9A-1791C4D3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7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Three-tier Web Applications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02-06.jpg" descr="02-06.jpg">
            <a:extLst>
              <a:ext uri="{FF2B5EF4-FFF2-40B4-BE49-F238E27FC236}">
                <a16:creationId xmlns:a16="http://schemas.microsoft.com/office/drawing/2014/main" id="{02B3F657-E9EE-5C4E-B87B-6F91562E04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61" y="1676400"/>
            <a:ext cx="7258051" cy="30559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erver itself uses a “client-server” architecture…">
            <a:extLst>
              <a:ext uri="{FF2B5EF4-FFF2-40B4-BE49-F238E27FC236}">
                <a16:creationId xmlns:a16="http://schemas.microsoft.com/office/drawing/2014/main" id="{6B062C55-B41B-BA4A-A99A-4EDC285D2143}"/>
              </a:ext>
            </a:extLst>
          </p:cNvPr>
          <p:cNvSpPr txBox="1">
            <a:spLocks/>
          </p:cNvSpPr>
          <p:nvPr/>
        </p:nvSpPr>
        <p:spPr>
          <a:xfrm>
            <a:off x="1219200" y="4921250"/>
            <a:ext cx="9982199" cy="193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/>
              <a:t>Server itself uses a “client-server” architecture</a:t>
            </a:r>
          </a:p>
          <a:p>
            <a:pPr fontAlgn="auto">
              <a:spcAft>
                <a:spcPts val="0"/>
              </a:spcAft>
            </a:pPr>
            <a:r>
              <a:rPr lang="en-CA"/>
              <a:t>3 tiers: HTTP, J2EE and database</a:t>
            </a:r>
          </a:p>
          <a:p>
            <a:pPr lvl="1" fontAlgn="auto">
              <a:spcAft>
                <a:spcPts val="0"/>
              </a:spcAft>
            </a:pPr>
            <a:r>
              <a:rPr lang="en-CA"/>
              <a:t>Very common in most web-based applications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419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838200" y="320676"/>
            <a:ext cx="9829799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Three-Tiered Architecture: Pros and Cons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Advantages:</a:t>
            </a:r>
          </a:p>
          <a:p>
            <a:pPr lvl="1"/>
            <a:r>
              <a:rPr lang="en-US" altLang="en-US" sz="2600" dirty="0"/>
              <a:t>Enhanced maintainability of the software (one-to-one mapping from logical elements to physical servers)</a:t>
            </a:r>
          </a:p>
          <a:p>
            <a:pPr lvl="1"/>
            <a:r>
              <a:rPr lang="en-US" altLang="en-US" sz="2600" dirty="0"/>
              <a:t>Each tier has a well-defined role</a:t>
            </a:r>
          </a:p>
          <a:p>
            <a:pPr lvl="4"/>
            <a:endParaRPr lang="en-US" altLang="en-US" dirty="0"/>
          </a:p>
          <a:p>
            <a:r>
              <a:rPr lang="en-US" altLang="en-US" dirty="0">
                <a:solidFill>
                  <a:srgbClr val="0070C0"/>
                </a:solidFill>
              </a:rPr>
              <a:t>Disadvantages:</a:t>
            </a:r>
          </a:p>
          <a:p>
            <a:pPr lvl="1"/>
            <a:r>
              <a:rPr lang="en-US" altLang="en-US" sz="2600" dirty="0"/>
              <a:t>Added complexity due to managing multiple servers</a:t>
            </a:r>
          </a:p>
          <a:p>
            <a:pPr lvl="1"/>
            <a:r>
              <a:rPr lang="en-US" altLang="en-US" sz="2600" dirty="0"/>
              <a:t>Added network traffic</a:t>
            </a:r>
          </a:p>
          <a:p>
            <a:pPr lvl="1"/>
            <a:r>
              <a:rPr lang="en-US" altLang="en-US" sz="2600" dirty="0"/>
              <a:t>Added latency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F19B62E-B9A8-D94F-8B3E-158B5D2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83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Edge-Server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02-13.jpg" descr="02-13.jpg">
            <a:extLst>
              <a:ext uri="{FF2B5EF4-FFF2-40B4-BE49-F238E27FC236}">
                <a16:creationId xmlns:a16="http://schemas.microsoft.com/office/drawing/2014/main" id="{B242CC63-05A0-E344-9C5D-F2D7BEA6FD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1" y="1447800"/>
            <a:ext cx="8018463" cy="303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dge servers:  from client-server to client-proxy-server…">
            <a:extLst>
              <a:ext uri="{FF2B5EF4-FFF2-40B4-BE49-F238E27FC236}">
                <a16:creationId xmlns:a16="http://schemas.microsoft.com/office/drawing/2014/main" id="{7845E4F7-76BE-4849-B37F-97D3B084ABA0}"/>
              </a:ext>
            </a:extLst>
          </p:cNvPr>
          <p:cNvSpPr txBox="1">
            <a:spLocks/>
          </p:cNvSpPr>
          <p:nvPr/>
        </p:nvSpPr>
        <p:spPr>
          <a:xfrm>
            <a:off x="1371600" y="4800600"/>
            <a:ext cx="9677399" cy="223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Edge servers:  from </a:t>
            </a:r>
            <a:r>
              <a:rPr lang="en-CA" i="1" dirty="0"/>
              <a:t>client-server</a:t>
            </a:r>
            <a:r>
              <a:rPr lang="en-CA" dirty="0"/>
              <a:t> to </a:t>
            </a:r>
            <a:r>
              <a:rPr lang="en-CA" i="1" dirty="0"/>
              <a:t>client-proxy-server</a:t>
            </a:r>
          </a:p>
          <a:p>
            <a:pPr fontAlgn="auto">
              <a:spcAft>
                <a:spcPts val="0"/>
              </a:spcAft>
            </a:pPr>
            <a:r>
              <a:rPr lang="en-CA" dirty="0"/>
              <a:t>Content distribution networks: proxies cache web content near the edge</a:t>
            </a:r>
          </a:p>
        </p:txBody>
      </p:sp>
    </p:spTree>
    <p:extLst>
      <p:ext uri="{BB962C8B-B14F-4D97-AF65-F5344CB8AC3E}">
        <p14:creationId xmlns:p14="http://schemas.microsoft.com/office/powerpoint/2010/main" val="61685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Edge-Server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C5AC323B-0CA0-8140-A7E8-A883B5AA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37457"/>
            <a:ext cx="5585998" cy="486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E2CE26-AD45-5D42-B038-B6DF29C4B5EC}"/>
              </a:ext>
            </a:extLst>
          </p:cNvPr>
          <p:cNvSpPr/>
          <p:nvPr/>
        </p:nvSpPr>
        <p:spPr>
          <a:xfrm>
            <a:off x="3700962" y="6097477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https://</a:t>
            </a:r>
            <a:r>
              <a:rPr lang="en-US" dirty="0" err="1">
                <a:solidFill>
                  <a:schemeClr val="accent5"/>
                </a:solidFill>
              </a:rPr>
              <a:t>en.wikipedia.org</a:t>
            </a:r>
            <a:r>
              <a:rPr lang="en-US" dirty="0">
                <a:solidFill>
                  <a:schemeClr val="accent5"/>
                </a:solidFill>
              </a:rPr>
              <a:t>/wiki/</a:t>
            </a:r>
            <a:r>
              <a:rPr lang="en-US" dirty="0" err="1">
                <a:solidFill>
                  <a:schemeClr val="accent5"/>
                </a:solidFill>
              </a:rPr>
              <a:t>Edge_computing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11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Decentralized </a:t>
            </a:r>
            <a:r>
              <a:rPr lang="en-US" altLang="en-US" dirty="0"/>
              <a:t>Peer-to-Peer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90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peer-to-peer (P2P) architecture can be characterized as follows: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600" dirty="0">
                <a:solidFill>
                  <a:srgbClr val="0070C0"/>
                </a:solidFill>
              </a:rPr>
              <a:t>All nodes are equal (no hierarchy)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No Single-Point-of-Failure (SPOF)</a:t>
            </a:r>
          </a:p>
          <a:p>
            <a:pPr marL="914400" lvl="2" indent="0">
              <a:buNone/>
            </a:pPr>
            <a:endParaRPr lang="en-US" sz="2400" dirty="0"/>
          </a:p>
          <a:p>
            <a:pPr marL="914400" lvl="1" indent="-457200">
              <a:buFont typeface="+mj-lt"/>
              <a:buAutoNum type="arabicParenR"/>
            </a:pPr>
            <a:r>
              <a:rPr lang="en-US" sz="2600" dirty="0">
                <a:solidFill>
                  <a:srgbClr val="0070C0"/>
                </a:solidFill>
              </a:rPr>
              <a:t>A central coordinator is not needed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But, decision making becomes harder</a:t>
            </a:r>
          </a:p>
          <a:p>
            <a:pPr marL="914400" lvl="2" indent="0">
              <a:buNone/>
            </a:pPr>
            <a:endParaRPr lang="en-US" sz="2400" dirty="0"/>
          </a:p>
          <a:p>
            <a:pPr marL="914400" lvl="1" indent="-457200">
              <a:buFont typeface="+mj-lt"/>
              <a:buAutoNum type="arabicParenR"/>
            </a:pPr>
            <a:r>
              <a:rPr lang="en-US" sz="2600" dirty="0">
                <a:solidFill>
                  <a:srgbClr val="0070C0"/>
                </a:solidFill>
              </a:rPr>
              <a:t>The underlying system can scale out indefinitely</a:t>
            </a:r>
            <a:endParaRPr lang="en-US" sz="2600" i="1" dirty="0">
              <a:solidFill>
                <a:srgbClr val="0070C0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 principle, no performance bottleneck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20" name="Oval 19"/>
          <p:cNvSpPr/>
          <p:nvPr/>
        </p:nvSpPr>
        <p:spPr>
          <a:xfrm>
            <a:off x="8133949" y="2911475"/>
            <a:ext cx="3810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95949" y="2597150"/>
            <a:ext cx="3810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734149" y="2911475"/>
            <a:ext cx="3810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353149" y="3749675"/>
            <a:ext cx="3810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521299" y="3749675"/>
            <a:ext cx="3810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" name="Straight Connector 24"/>
          <p:cNvCxnSpPr>
            <a:stCxn id="20" idx="7"/>
            <a:endCxn id="21" idx="2"/>
          </p:cNvCxnSpPr>
          <p:nvPr/>
        </p:nvCxnSpPr>
        <p:spPr>
          <a:xfrm flipV="1">
            <a:off x="8459387" y="2787650"/>
            <a:ext cx="436562" cy="179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" idx="6"/>
            <a:endCxn id="22" idx="2"/>
          </p:cNvCxnSpPr>
          <p:nvPr/>
        </p:nvCxnSpPr>
        <p:spPr>
          <a:xfrm>
            <a:off x="8514949" y="3101975"/>
            <a:ext cx="121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" idx="5"/>
            <a:endCxn id="23" idx="1"/>
          </p:cNvCxnSpPr>
          <p:nvPr/>
        </p:nvCxnSpPr>
        <p:spPr>
          <a:xfrm>
            <a:off x="8459388" y="3236914"/>
            <a:ext cx="949325" cy="568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4"/>
            <a:endCxn id="24" idx="1"/>
          </p:cNvCxnSpPr>
          <p:nvPr/>
        </p:nvCxnSpPr>
        <p:spPr>
          <a:xfrm>
            <a:off x="8324450" y="3292476"/>
            <a:ext cx="252413" cy="512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3"/>
            <a:endCxn id="24" idx="0"/>
          </p:cNvCxnSpPr>
          <p:nvPr/>
        </p:nvCxnSpPr>
        <p:spPr>
          <a:xfrm flipH="1">
            <a:off x="8711800" y="2921001"/>
            <a:ext cx="239713" cy="828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5"/>
            <a:endCxn id="23" idx="0"/>
          </p:cNvCxnSpPr>
          <p:nvPr/>
        </p:nvCxnSpPr>
        <p:spPr>
          <a:xfrm>
            <a:off x="9221387" y="2921001"/>
            <a:ext cx="322262" cy="828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1" idx="6"/>
            <a:endCxn id="22" idx="1"/>
          </p:cNvCxnSpPr>
          <p:nvPr/>
        </p:nvCxnSpPr>
        <p:spPr>
          <a:xfrm>
            <a:off x="9276950" y="2787650"/>
            <a:ext cx="512763" cy="179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4"/>
            <a:endCxn id="23" idx="7"/>
          </p:cNvCxnSpPr>
          <p:nvPr/>
        </p:nvCxnSpPr>
        <p:spPr>
          <a:xfrm flipH="1">
            <a:off x="9678587" y="3292476"/>
            <a:ext cx="246062" cy="512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" idx="3"/>
            <a:endCxn id="24" idx="7"/>
          </p:cNvCxnSpPr>
          <p:nvPr/>
        </p:nvCxnSpPr>
        <p:spPr>
          <a:xfrm flipH="1">
            <a:off x="8846738" y="3236914"/>
            <a:ext cx="942975" cy="568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2"/>
            <a:endCxn id="24" idx="6"/>
          </p:cNvCxnSpPr>
          <p:nvPr/>
        </p:nvCxnSpPr>
        <p:spPr>
          <a:xfrm flipH="1">
            <a:off x="8902299" y="3940175"/>
            <a:ext cx="450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078388" y="2209800"/>
            <a:ext cx="2130425" cy="213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7B980564-7691-4144-A778-8C67BF33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Decentralized </a:t>
            </a:r>
            <a:r>
              <a:rPr lang="en-US" altLang="en-US" dirty="0"/>
              <a:t>Peer-to-Peer Architecture</a:t>
            </a:r>
          </a:p>
        </p:txBody>
      </p:sp>
      <p:pic>
        <p:nvPicPr>
          <p:cNvPr id="36" name="02-07.jpg" descr="02-07.jpg">
            <a:extLst>
              <a:ext uri="{FF2B5EF4-FFF2-40B4-BE49-F238E27FC236}">
                <a16:creationId xmlns:a16="http://schemas.microsoft.com/office/drawing/2014/main" id="{0CA4EAEF-B2C0-D648-84D5-9E536569FD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43000"/>
            <a:ext cx="3313113" cy="328612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Peer-to-peer systems…">
            <a:extLst>
              <a:ext uri="{FF2B5EF4-FFF2-40B4-BE49-F238E27FC236}">
                <a16:creationId xmlns:a16="http://schemas.microsoft.com/office/drawing/2014/main" id="{3EC3BF77-5847-4742-ADEC-B8EF004BD6E9}"/>
              </a:ext>
            </a:extLst>
          </p:cNvPr>
          <p:cNvSpPr txBox="1">
            <a:spLocks/>
          </p:cNvSpPr>
          <p:nvPr/>
        </p:nvSpPr>
        <p:spPr>
          <a:xfrm>
            <a:off x="234950" y="4133850"/>
            <a:ext cx="8674100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 sz="2400"/>
            </a:pPr>
            <a:r>
              <a:rPr lang="en-CA" sz="2400"/>
              <a:t>Peer-to-peer systems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/>
              <a:t>Removes distinction between a client and a server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/>
              <a:t>Overlay network of nodes</a:t>
            </a:r>
          </a:p>
          <a:p>
            <a:pPr fontAlgn="auto">
              <a:spcAft>
                <a:spcPts val="0"/>
              </a:spcAft>
              <a:defRPr sz="2400"/>
            </a:pPr>
            <a:r>
              <a:rPr lang="en-CA" sz="2400"/>
              <a:t>Chord: structured peer-to-peer system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/>
              <a:t>Use a distributed hash table to locate objects</a:t>
            </a:r>
          </a:p>
          <a:p>
            <a:pPr marL="1145539" lvl="2" indent="-190500" fontAlgn="auto">
              <a:spcAft>
                <a:spcPts val="0"/>
              </a:spcAft>
            </a:pPr>
            <a:r>
              <a:rPr lang="en-CA"/>
              <a:t>Data item with key </a:t>
            </a:r>
            <a:r>
              <a:rPr lang="en-CA" i="1"/>
              <a:t>k -&gt; </a:t>
            </a:r>
            <a:r>
              <a:rPr lang="en-CA"/>
              <a:t>smallest node with id &gt;= k</a:t>
            </a:r>
            <a:endParaRPr lang="en-CA" dirty="0"/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8C5B62A2-CB8D-B849-A713-DE482C8D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Client-Server vs Peer-to-Peer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41406CE-F97B-6E40-837F-E5038021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64EEC-961B-0F47-A4BF-BDA6B2A1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448118"/>
            <a:ext cx="10297160" cy="48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30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r>
              <a:rPr lang="en-US" altLang="en-US" dirty="0"/>
              <a:t>Peer-to-Peer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63040"/>
            <a:ext cx="10744200" cy="52425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peer-to-peer (P2P) architecture can be characterized as follows:</a:t>
            </a:r>
          </a:p>
          <a:p>
            <a:pPr marL="914400" lvl="1" indent="-457200">
              <a:buFont typeface="+mj-lt"/>
              <a:buAutoNum type="arabicParenR" startAt="4"/>
            </a:pPr>
            <a:r>
              <a:rPr lang="en-US" sz="2600" dirty="0">
                <a:solidFill>
                  <a:srgbClr val="0070C0"/>
                </a:solidFill>
              </a:rPr>
              <a:t>Peers can interact directly, forming groups and sharing contents (or offering services to each other)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At least one peer should share the data, and </a:t>
            </a:r>
            <a:r>
              <a:rPr lang="en-US" sz="2400" dirty="0"/>
              <a:t>this peer should be accessible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Popular data will be highly available (it will be shared by many)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Unpopular data might eventually disappear and become unavailable (as more users/peers stop sharing them)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914400" lvl="1" indent="-457200">
              <a:buFont typeface="+mj-lt"/>
              <a:buAutoNum type="arabicParenR" startAt="5"/>
            </a:pPr>
            <a:r>
              <a:rPr lang="en-US" sz="2600" dirty="0">
                <a:solidFill>
                  <a:srgbClr val="0070C0"/>
                </a:solidFill>
              </a:rPr>
              <a:t>Peers can form a virtual </a:t>
            </a:r>
            <a:r>
              <a:rPr lang="en-US" sz="2600" i="1" dirty="0">
                <a:solidFill>
                  <a:srgbClr val="0070C0"/>
                </a:solidFill>
              </a:rPr>
              <a:t>overlay network</a:t>
            </a:r>
            <a:r>
              <a:rPr lang="en-US" sz="2600" dirty="0">
                <a:solidFill>
                  <a:srgbClr val="0070C0"/>
                </a:solidFill>
              </a:rPr>
              <a:t> on top of a physical network topology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i="1" dirty="0"/>
              <a:t>Logical paths </a:t>
            </a:r>
            <a:r>
              <a:rPr lang="en-US" sz="2600" dirty="0"/>
              <a:t>do not usually match </a:t>
            </a:r>
            <a:r>
              <a:rPr lang="en-US" sz="2600" i="1" dirty="0"/>
              <a:t>physical paths</a:t>
            </a:r>
            <a:r>
              <a:rPr lang="en-US" sz="2600" dirty="0"/>
              <a:t> (i.e., higher latency)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600" dirty="0"/>
              <a:t>Each peer plays a role in routing traffic through the overlay network</a:t>
            </a:r>
            <a:endParaRPr lang="en-US" sz="2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41406CE-F97B-6E40-837F-E5038021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7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46B6-D381-8047-84FF-0FCC0279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392489D-B01C-440F-AEFD-22E5E33E55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42D2D-3067-804B-A6DF-0F94F315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436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0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r>
              <a:rPr lang="en-US" altLang="en-US" dirty="0"/>
              <a:t>Peer-to-Peer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93197"/>
            <a:ext cx="10744200" cy="5242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Collaborative Distributed Systems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4" name="02-14.jpg" descr="02-14.jpg">
            <a:extLst>
              <a:ext uri="{FF2B5EF4-FFF2-40B4-BE49-F238E27FC236}">
                <a16:creationId xmlns:a16="http://schemas.microsoft.com/office/drawing/2014/main" id="{8F03EFE8-A770-264D-B70C-CBDA9CD4B6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9" y="1790223"/>
            <a:ext cx="6635751" cy="196691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itTorrent: Collaborative P2P downloads…">
            <a:extLst>
              <a:ext uri="{FF2B5EF4-FFF2-40B4-BE49-F238E27FC236}">
                <a16:creationId xmlns:a16="http://schemas.microsoft.com/office/drawing/2014/main" id="{B18512B2-9775-2347-811E-C92300BF8F04}"/>
              </a:ext>
            </a:extLst>
          </p:cNvPr>
          <p:cNvSpPr txBox="1">
            <a:spLocks/>
          </p:cNvSpPr>
          <p:nvPr/>
        </p:nvSpPr>
        <p:spPr>
          <a:xfrm>
            <a:off x="457200" y="3757136"/>
            <a:ext cx="11049000" cy="334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 sz="2400"/>
            </a:pPr>
            <a:r>
              <a:rPr lang="en-CA" sz="2400" dirty="0"/>
              <a:t>BitTorrent: Collaborative P2P downloads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Download chunks of a file from multiple peers</a:t>
            </a:r>
          </a:p>
          <a:p>
            <a:pPr lvl="2" fontAlgn="auto">
              <a:spcAft>
                <a:spcPts val="0"/>
              </a:spcAft>
              <a:defRPr sz="2000"/>
            </a:pPr>
            <a:r>
              <a:rPr lang="en-CA" dirty="0"/>
              <a:t>Reassemble file after downloading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Use a global directory (web-site) and download a .torrent</a:t>
            </a:r>
          </a:p>
          <a:p>
            <a:pPr lvl="2" fontAlgn="auto">
              <a:spcAft>
                <a:spcPts val="0"/>
              </a:spcAft>
              <a:defRPr sz="2000"/>
            </a:pPr>
            <a:r>
              <a:rPr lang="en-CA" dirty="0"/>
              <a:t>.torrent contains info about the file</a:t>
            </a:r>
          </a:p>
          <a:p>
            <a:pPr lvl="3" fontAlgn="auto">
              <a:spcAft>
                <a:spcPts val="0"/>
              </a:spcAft>
              <a:defRPr sz="1800"/>
            </a:pPr>
            <a:r>
              <a:rPr lang="en-CA" dirty="0"/>
              <a:t>Tracker: server that maintains active nodes that have requested chunks </a:t>
            </a:r>
          </a:p>
          <a:p>
            <a:pPr lvl="3" fontAlgn="auto">
              <a:spcAft>
                <a:spcPts val="0"/>
              </a:spcAft>
              <a:defRPr sz="1800"/>
            </a:pPr>
            <a:r>
              <a:rPr lang="en-CA" dirty="0"/>
              <a:t>Force altruism:</a:t>
            </a:r>
          </a:p>
          <a:p>
            <a:pPr marL="2075179" lvl="4" indent="-205739" fontAlgn="auto">
              <a:spcAft>
                <a:spcPts val="0"/>
              </a:spcAft>
            </a:pPr>
            <a:r>
              <a:rPr lang="en-CA" dirty="0"/>
              <a:t>If </a:t>
            </a:r>
            <a:r>
              <a:rPr lang="en-CA" i="1" dirty="0"/>
              <a:t>P </a:t>
            </a:r>
            <a:r>
              <a:rPr lang="en-CA" dirty="0"/>
              <a:t>sees </a:t>
            </a:r>
            <a:r>
              <a:rPr lang="en-CA" i="1" dirty="0"/>
              <a:t>Q</a:t>
            </a:r>
            <a:r>
              <a:rPr lang="en-CA" dirty="0"/>
              <a:t> downloads more than uploads, reduce rate of sending to Q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6CDEC56-983C-9141-869B-528983FE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49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78572" y="1889919"/>
            <a:ext cx="3429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Types of P2P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19023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Unstructured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97672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Structured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76321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</a:t>
            </a: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>
          <a:xfrm flipH="1">
            <a:off x="3276600" y="2880520"/>
            <a:ext cx="2916472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>
            <a:off x="6193072" y="2880520"/>
            <a:ext cx="0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  <a:endCxn id="8" idx="0"/>
          </p:cNvCxnSpPr>
          <p:nvPr/>
        </p:nvCxnSpPr>
        <p:spPr>
          <a:xfrm>
            <a:off x="6193073" y="2880520"/>
            <a:ext cx="2778649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0770" y="4876801"/>
            <a:ext cx="1167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7200" dirty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CB0FA5D-7706-CB4C-910B-692B6BFB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CB0FA5D-7706-CB4C-910B-692B6BFB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6F7ED-CC8B-F14C-8A1E-1601856C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32" y="2057400"/>
            <a:ext cx="9268335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8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Unstructured P2P: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architecture does not impose any particular structure on the overlay network</a:t>
            </a:r>
          </a:p>
          <a:p>
            <a:pPr lvl="2"/>
            <a:r>
              <a:rPr lang="en-CA" dirty="0"/>
              <a:t>Each node pick a random set of nodes and becomes their neighbors</a:t>
            </a:r>
          </a:p>
          <a:p>
            <a:pPr lvl="2"/>
            <a:r>
              <a:rPr lang="en-CA" dirty="0"/>
              <a:t>Choice of degree impacts network dynamics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Advantages: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Easy to build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Highly robust against high rates of </a:t>
            </a:r>
            <a:r>
              <a:rPr lang="en-US" sz="2400" i="1" u="sng" dirty="0"/>
              <a:t>churn</a:t>
            </a:r>
            <a:r>
              <a:rPr lang="en-US" sz="2400" dirty="0"/>
              <a:t> (i.e., when a great deal of peers frequently join and leave the network)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Main disadvantage: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Peers and contents are </a:t>
            </a:r>
            <a:r>
              <a:rPr lang="en-US" sz="2400" i="1" dirty="0"/>
              <a:t>loosely-coupled</a:t>
            </a:r>
            <a:r>
              <a:rPr lang="en-US" sz="2400" dirty="0"/>
              <a:t>, creating a data location problem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400" dirty="0"/>
              <a:t>Searching for data might require broadcasting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66C5EE1-D19F-8848-AC68-D11FA86E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78572" y="1889919"/>
            <a:ext cx="3429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Types of P2P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19023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Unstructured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97672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Structured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76321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</a:t>
            </a: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>
          <a:xfrm flipH="1">
            <a:off x="3276600" y="2880520"/>
            <a:ext cx="2916472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>
            <a:off x="6193072" y="2880520"/>
            <a:ext cx="0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  <a:endCxn id="8" idx="0"/>
          </p:cNvCxnSpPr>
          <p:nvPr/>
        </p:nvCxnSpPr>
        <p:spPr>
          <a:xfrm>
            <a:off x="6193073" y="2880520"/>
            <a:ext cx="2778649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38801" y="4825117"/>
            <a:ext cx="1167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7200" dirty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0D35CC7-18DC-204D-BAAD-40B01816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651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Structured P2P: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The architecture imposes some structure on the overlay network topology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70C0"/>
                </a:solidFill>
              </a:rPr>
              <a:t>Main advantage: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Peers and contents are </a:t>
            </a:r>
            <a:r>
              <a:rPr lang="en-US" sz="2400" i="1" dirty="0"/>
              <a:t>tightly-coupled</a:t>
            </a:r>
            <a:r>
              <a:rPr lang="en-US" sz="2400" dirty="0"/>
              <a:t> (e.g., through hashing), simplifying data location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70C0"/>
                </a:solidFill>
              </a:rPr>
              <a:t>Disadvantages: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Harder to build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For optimized data location, peers must maintain extra metadata (e.g., lists of neighbors that satisfy specific criteria)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Less robust against high rates of churn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1178C62-E853-CE49-9898-619E192D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0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78572" y="1889919"/>
            <a:ext cx="3429000" cy="99060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Types of P2P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19023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Unstructured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97672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Structured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76321" y="3962400"/>
            <a:ext cx="2590800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</a:t>
            </a: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>
          <a:xfrm flipH="1">
            <a:off x="3276600" y="2880520"/>
            <a:ext cx="2916472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>
            <a:off x="6193072" y="2880520"/>
            <a:ext cx="0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  <a:endCxn id="8" idx="0"/>
          </p:cNvCxnSpPr>
          <p:nvPr/>
        </p:nvCxnSpPr>
        <p:spPr>
          <a:xfrm>
            <a:off x="6193073" y="2880520"/>
            <a:ext cx="2778649" cy="1081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10601" y="4825117"/>
            <a:ext cx="1167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7200" dirty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FCFB651-3B9F-614A-B6D6-31FF99B7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P2P Types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63040"/>
            <a:ext cx="102870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Hybrid P2P: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The architecture can use </a:t>
            </a:r>
            <a:r>
              <a:rPr lang="en-US" sz="2600" i="1" dirty="0"/>
              <a:t>some</a:t>
            </a:r>
            <a:r>
              <a:rPr lang="en-US" sz="2600" dirty="0"/>
              <a:t> central servers to help peers locate each other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 combination of P2P and master-slave models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It offers a trade-off between the </a:t>
            </a:r>
            <a:r>
              <a:rPr lang="en-US" sz="2600" i="1" dirty="0"/>
              <a:t>centralized functionality </a:t>
            </a:r>
            <a:r>
              <a:rPr lang="en-US" sz="2600" dirty="0"/>
              <a:t>provided by the master-slave model and the </a:t>
            </a:r>
            <a:r>
              <a:rPr lang="en-US" sz="2600" i="1" dirty="0"/>
              <a:t>node equality</a:t>
            </a:r>
            <a:r>
              <a:rPr lang="en-US" sz="2600" dirty="0"/>
              <a:t> afforded by the </a:t>
            </a:r>
            <a:r>
              <a:rPr lang="en-US" sz="2600" i="1" dirty="0"/>
              <a:t>pure</a:t>
            </a:r>
            <a:r>
              <a:rPr lang="en-US" sz="2600" dirty="0"/>
              <a:t> P2P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 other words, it combines the advantages of the </a:t>
            </a:r>
            <a:r>
              <a:rPr lang="en-US" sz="2400" dirty="0"/>
              <a:t>master</a:t>
            </a:r>
            <a:r>
              <a:rPr lang="en-US" sz="2400" dirty="0">
                <a:solidFill>
                  <a:schemeClr val="tx1"/>
                </a:solidFill>
              </a:rPr>
              <a:t>-slave and P2P models and precludes their disadvantages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572627D-2EAD-5C43-A13A-88B9FB1F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Self-Managing Systems</a:t>
            </a:r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BD1DFCB-B3A4-9A40-AAD3-4F6D1177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System is adaptive…">
            <a:extLst>
              <a:ext uri="{FF2B5EF4-FFF2-40B4-BE49-F238E27FC236}">
                <a16:creationId xmlns:a16="http://schemas.microsoft.com/office/drawing/2014/main" id="{0D224B37-9B30-E646-83A6-A30F2A3856C6}"/>
              </a:ext>
            </a:extLst>
          </p:cNvPr>
          <p:cNvSpPr txBox="1">
            <a:spLocks/>
          </p:cNvSpPr>
          <p:nvPr/>
        </p:nvSpPr>
        <p:spPr>
          <a:xfrm>
            <a:off x="1066800" y="1601874"/>
            <a:ext cx="10890250" cy="460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System is adaptive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Monitors itself and takes action autonomously when needed</a:t>
            </a:r>
          </a:p>
          <a:p>
            <a:pPr lvl="2" fontAlgn="auto">
              <a:spcAft>
                <a:spcPts val="0"/>
              </a:spcAft>
            </a:pPr>
            <a:r>
              <a:rPr lang="en-CA" dirty="0"/>
              <a:t>Autonomic computing, self-managing systems</a:t>
            </a:r>
          </a:p>
          <a:p>
            <a:pPr fontAlgn="auto">
              <a:spcAft>
                <a:spcPts val="0"/>
              </a:spcAft>
            </a:pPr>
            <a:r>
              <a:rPr lang="en-CA" dirty="0"/>
              <a:t>Self-*: self-managing, self-healing</a:t>
            </a:r>
          </a:p>
          <a:p>
            <a:pPr fontAlgn="auto">
              <a:spcAft>
                <a:spcPts val="0"/>
              </a:spcAft>
            </a:pPr>
            <a:r>
              <a:rPr lang="en-CA" dirty="0"/>
              <a:t>Example: automatic capacity provisioning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Vary capacity of a web server based on demand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61715F19-A55C-2148-8314-FA0CE01C5EAE}"/>
              </a:ext>
            </a:extLst>
          </p:cNvPr>
          <p:cNvGrpSpPr/>
          <p:nvPr/>
        </p:nvGrpSpPr>
        <p:grpSpPr>
          <a:xfrm>
            <a:off x="3181515" y="4680786"/>
            <a:ext cx="6965592" cy="1598615"/>
            <a:chOff x="0" y="0"/>
            <a:chExt cx="5902551" cy="1598614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983DAFDA-58CA-0441-B83E-D7FAC480FF09}"/>
                </a:ext>
              </a:extLst>
            </p:cNvPr>
            <p:cNvGrpSpPr/>
            <p:nvPr/>
          </p:nvGrpSpPr>
          <p:grpSpPr>
            <a:xfrm>
              <a:off x="0" y="0"/>
              <a:ext cx="1401763" cy="584200"/>
              <a:chOff x="0" y="0"/>
              <a:chExt cx="1401762" cy="584200"/>
            </a:xfrm>
          </p:grpSpPr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18333013-013A-C843-81F0-429A386E43CA}"/>
                  </a:ext>
                </a:extLst>
              </p:cNvPr>
              <p:cNvSpPr/>
              <p:nvPr/>
            </p:nvSpPr>
            <p:spPr>
              <a:xfrm>
                <a:off x="0" y="14287"/>
                <a:ext cx="1401763" cy="555626"/>
              </a:xfrm>
              <a:prstGeom prst="rect">
                <a:avLst/>
              </a:prstGeom>
              <a:solidFill>
                <a:srgbClr val="FFE97A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38100" dir="2700000" rotWithShape="0">
                  <a:srgbClr val="929292">
                    <a:alpha val="7499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Monitor…">
                <a:extLst>
                  <a:ext uri="{FF2B5EF4-FFF2-40B4-BE49-F238E27FC236}">
                    <a16:creationId xmlns:a16="http://schemas.microsoft.com/office/drawing/2014/main" id="{F4801AD4-10C3-8143-B625-3EE678A1D366}"/>
                  </a:ext>
                </a:extLst>
              </p:cNvPr>
              <p:cNvSpPr txBox="1"/>
              <p:nvPr/>
            </p:nvSpPr>
            <p:spPr>
              <a:xfrm>
                <a:off x="256314" y="0"/>
                <a:ext cx="889134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40627" marR="40627">
                  <a:buClr>
                    <a:srgbClr val="000000"/>
                  </a:buClr>
                  <a:buFont typeface="Comic Sans MS"/>
                  <a:defRPr sz="1400"/>
                </a:pPr>
                <a:r>
                  <a:t>Monitor </a:t>
                </a:r>
              </a:p>
              <a:p>
                <a:pPr marL="40627" marR="40627">
                  <a:buClr>
                    <a:srgbClr val="000000"/>
                  </a:buClr>
                  <a:buFont typeface="Comic Sans MS"/>
                  <a:defRPr sz="1400"/>
                </a:pPr>
                <a:r>
                  <a:t>workload</a:t>
                </a:r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1C9E01A1-EE24-D241-9563-4510DBFDD2F0}"/>
                </a:ext>
              </a:extLst>
            </p:cNvPr>
            <p:cNvGrpSpPr/>
            <p:nvPr/>
          </p:nvGrpSpPr>
          <p:grpSpPr>
            <a:xfrm>
              <a:off x="2184400" y="50800"/>
              <a:ext cx="1971678" cy="1547814"/>
              <a:chOff x="116028" y="14287"/>
              <a:chExt cx="1971676" cy="1547813"/>
            </a:xfrm>
          </p:grpSpPr>
          <p:sp>
            <p:nvSpPr>
              <p:cNvPr id="20" name="Rectangle">
                <a:extLst>
                  <a:ext uri="{FF2B5EF4-FFF2-40B4-BE49-F238E27FC236}">
                    <a16:creationId xmlns:a16="http://schemas.microsoft.com/office/drawing/2014/main" id="{3E5DA21E-1092-2E4F-8143-2F6D33E5F7AA}"/>
                  </a:ext>
                </a:extLst>
              </p:cNvPr>
              <p:cNvSpPr/>
              <p:nvPr/>
            </p:nvSpPr>
            <p:spPr>
              <a:xfrm>
                <a:off x="116028" y="14287"/>
                <a:ext cx="1403351" cy="555626"/>
              </a:xfrm>
              <a:prstGeom prst="rect">
                <a:avLst/>
              </a:prstGeom>
              <a:solidFill>
                <a:srgbClr val="FFE97A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38100" dir="2700000" rotWithShape="0">
                  <a:srgbClr val="929292">
                    <a:alpha val="7499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Compute current/…">
                <a:extLst>
                  <a:ext uri="{FF2B5EF4-FFF2-40B4-BE49-F238E27FC236}">
                    <a16:creationId xmlns:a16="http://schemas.microsoft.com/office/drawing/2014/main" id="{6BCF266B-D6D2-1B46-A0DE-664A7DD884FC}"/>
                  </a:ext>
                </a:extLst>
              </p:cNvPr>
              <p:cNvSpPr/>
              <p:nvPr/>
            </p:nvSpPr>
            <p:spPr>
              <a:xfrm>
                <a:off x="182704" y="252412"/>
                <a:ext cx="1905000" cy="130968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40627" marR="40627">
                  <a:buClr>
                    <a:srgbClr val="000000"/>
                  </a:buClr>
                  <a:buFont typeface="Comic Sans MS"/>
                  <a:defRPr sz="1400"/>
                </a:pPr>
                <a:r>
                  <a:rPr dirty="0"/>
                  <a:t>Compute current/</a:t>
                </a:r>
              </a:p>
              <a:p>
                <a:pPr marL="40627" marR="40627">
                  <a:buClr>
                    <a:srgbClr val="000000"/>
                  </a:buClr>
                  <a:buFont typeface="Comic Sans MS"/>
                  <a:defRPr sz="1400"/>
                </a:pPr>
                <a:r>
                  <a:rPr dirty="0"/>
                  <a:t>future demand</a:t>
                </a:r>
              </a:p>
            </p:txBody>
          </p:sp>
        </p:grpSp>
        <p:grpSp>
          <p:nvGrpSpPr>
            <p:cNvPr id="11" name="Group">
              <a:extLst>
                <a:ext uri="{FF2B5EF4-FFF2-40B4-BE49-F238E27FC236}">
                  <a16:creationId xmlns:a16="http://schemas.microsoft.com/office/drawing/2014/main" id="{750CC36A-4693-544C-9650-B96C89EC3B28}"/>
                </a:ext>
              </a:extLst>
            </p:cNvPr>
            <p:cNvGrpSpPr/>
            <p:nvPr/>
          </p:nvGrpSpPr>
          <p:grpSpPr>
            <a:xfrm>
              <a:off x="4341109" y="52387"/>
              <a:ext cx="1561442" cy="555626"/>
              <a:chOff x="75167" y="0"/>
              <a:chExt cx="1561440" cy="555625"/>
            </a:xfrm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DE8ADF61-7E9C-8542-B844-5FEC8D074CF3}"/>
                  </a:ext>
                </a:extLst>
              </p:cNvPr>
              <p:cNvSpPr/>
              <p:nvPr/>
            </p:nvSpPr>
            <p:spPr>
              <a:xfrm>
                <a:off x="79044" y="0"/>
                <a:ext cx="1403351" cy="555625"/>
              </a:xfrm>
              <a:prstGeom prst="rect">
                <a:avLst/>
              </a:prstGeom>
              <a:solidFill>
                <a:srgbClr val="FFE97A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38100" dir="2700000" rotWithShape="0">
                  <a:srgbClr val="929292">
                    <a:alpha val="7499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Adjust allocation">
                <a:extLst>
                  <a:ext uri="{FF2B5EF4-FFF2-40B4-BE49-F238E27FC236}">
                    <a16:creationId xmlns:a16="http://schemas.microsoft.com/office/drawing/2014/main" id="{1CEB23AB-BD3F-5144-8BA6-E28F44DE0AD2}"/>
                  </a:ext>
                </a:extLst>
              </p:cNvPr>
              <p:cNvSpPr txBox="1"/>
              <p:nvPr/>
            </p:nvSpPr>
            <p:spPr>
              <a:xfrm>
                <a:off x="75167" y="101599"/>
                <a:ext cx="1561440" cy="342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marL="40627" marR="40627">
                  <a:buClr>
                    <a:srgbClr val="000000"/>
                  </a:buClr>
                  <a:buFont typeface="Comic Sans MS"/>
                  <a:defRPr sz="1400"/>
                </a:lvl1pPr>
              </a:lstStyle>
              <a:p>
                <a:r>
                  <a:rPr dirty="0"/>
                  <a:t>Adjust allocation</a:t>
                </a:r>
              </a:p>
            </p:txBody>
          </p:sp>
        </p:grpSp>
        <p:sp>
          <p:nvSpPr>
            <p:cNvPr id="12" name="Arrow">
              <a:extLst>
                <a:ext uri="{FF2B5EF4-FFF2-40B4-BE49-F238E27FC236}">
                  <a16:creationId xmlns:a16="http://schemas.microsoft.com/office/drawing/2014/main" id="{FA7D25E6-69A8-A545-902E-AB607C31E5F3}"/>
                </a:ext>
              </a:extLst>
            </p:cNvPr>
            <p:cNvSpPr/>
            <p:nvPr/>
          </p:nvSpPr>
          <p:spPr>
            <a:xfrm>
              <a:off x="1609725" y="288925"/>
              <a:ext cx="406400" cy="166688"/>
            </a:xfrm>
            <a:prstGeom prst="rightArrow">
              <a:avLst>
                <a:gd name="adj1" fmla="val 50000"/>
                <a:gd name="adj2" fmla="val 60952"/>
              </a:avLst>
            </a:prstGeom>
            <a:solidFill>
              <a:srgbClr val="99321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Arrow">
              <a:extLst>
                <a:ext uri="{FF2B5EF4-FFF2-40B4-BE49-F238E27FC236}">
                  <a16:creationId xmlns:a16="http://schemas.microsoft.com/office/drawing/2014/main" id="{4B2A35F2-D01D-0041-BB39-52F25C01201D}"/>
                </a:ext>
              </a:extLst>
            </p:cNvPr>
            <p:cNvSpPr/>
            <p:nvPr/>
          </p:nvSpPr>
          <p:spPr>
            <a:xfrm>
              <a:off x="3803650" y="290512"/>
              <a:ext cx="406400" cy="166688"/>
            </a:xfrm>
            <a:prstGeom prst="rightArrow">
              <a:avLst>
                <a:gd name="adj1" fmla="val 50000"/>
                <a:gd name="adj2" fmla="val 60952"/>
              </a:avLst>
            </a:prstGeom>
            <a:solidFill>
              <a:srgbClr val="99321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9E40A9CD-6C5D-1B49-A3B0-0ECEF5615F96}"/>
                </a:ext>
              </a:extLst>
            </p:cNvPr>
            <p:cNvGrpSpPr/>
            <p:nvPr/>
          </p:nvGrpSpPr>
          <p:grpSpPr>
            <a:xfrm>
              <a:off x="1136650" y="711200"/>
              <a:ext cx="3910013" cy="441325"/>
              <a:chOff x="0" y="0"/>
              <a:chExt cx="3910012" cy="441325"/>
            </a:xfrm>
          </p:grpSpPr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A4B63EAF-03D6-0A4C-BAF6-ADEB30FCE6AE}"/>
                  </a:ext>
                </a:extLst>
              </p:cNvPr>
              <p:cNvSpPr/>
              <p:nvPr/>
            </p:nvSpPr>
            <p:spPr>
              <a:xfrm>
                <a:off x="0" y="439737"/>
                <a:ext cx="3902075" cy="1588"/>
              </a:xfrm>
              <a:prstGeom prst="line">
                <a:avLst/>
              </a:prstGeom>
              <a:noFill/>
              <a:ln w="38100" cap="flat">
                <a:solidFill>
                  <a:srgbClr val="99321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algn="l" defTabSz="457200">
                  <a:defRPr sz="12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F2509A4A-2711-E044-9AE9-8727EB7696E7}"/>
                  </a:ext>
                </a:extLst>
              </p:cNvPr>
              <p:cNvSpPr/>
              <p:nvPr/>
            </p:nvSpPr>
            <p:spPr>
              <a:xfrm flipV="1">
                <a:off x="3908425" y="0"/>
                <a:ext cx="1588" cy="439738"/>
              </a:xfrm>
              <a:prstGeom prst="line">
                <a:avLst/>
              </a:prstGeom>
              <a:noFill/>
              <a:ln w="38100" cap="flat">
                <a:solidFill>
                  <a:srgbClr val="99321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algn="l" defTabSz="457200">
                  <a:defRPr sz="12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087AAAA4-77BC-6E46-BDC5-FD6ED499144B}"/>
                  </a:ext>
                </a:extLst>
              </p:cNvPr>
              <p:cNvSpPr/>
              <p:nvPr/>
            </p:nvSpPr>
            <p:spPr>
              <a:xfrm flipH="1" flipV="1">
                <a:off x="15875" y="7937"/>
                <a:ext cx="7938" cy="431801"/>
              </a:xfrm>
              <a:prstGeom prst="line">
                <a:avLst/>
              </a:prstGeom>
              <a:noFill/>
              <a:ln w="38100" cap="flat">
                <a:solidFill>
                  <a:srgbClr val="99321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algn="l" defTabSz="457200">
                  <a:defRPr sz="12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9558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Feedback Control Model</a:t>
            </a:r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BD1DFCB-B3A4-9A40-AAD3-4F6D1177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39</a:t>
            </a:fld>
            <a:endParaRPr lang="en-US" dirty="0"/>
          </a:p>
        </p:txBody>
      </p:sp>
      <p:pic>
        <p:nvPicPr>
          <p:cNvPr id="24" name="02-16.jpg" descr="02-16.jpg">
            <a:extLst>
              <a:ext uri="{FF2B5EF4-FFF2-40B4-BE49-F238E27FC236}">
                <a16:creationId xmlns:a16="http://schemas.microsoft.com/office/drawing/2014/main" id="{184D09BC-17B4-B042-93E7-7A683F4BD33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1" y="1514954"/>
            <a:ext cx="7707313" cy="348456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Use feedback and control theory to design a self-managing system">
            <a:extLst>
              <a:ext uri="{FF2B5EF4-FFF2-40B4-BE49-F238E27FC236}">
                <a16:creationId xmlns:a16="http://schemas.microsoft.com/office/drawing/2014/main" id="{BC759873-EB54-FC43-BBF6-8B24A26A1782}"/>
              </a:ext>
            </a:extLst>
          </p:cNvPr>
          <p:cNvSpPr txBox="1">
            <a:spLocks/>
          </p:cNvSpPr>
          <p:nvPr/>
        </p:nvSpPr>
        <p:spPr>
          <a:xfrm>
            <a:off x="228600" y="5343047"/>
            <a:ext cx="9601200" cy="1194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50240" indent="-609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Use feedback and control theory to design a self-managing system</a:t>
            </a:r>
          </a:p>
        </p:txBody>
      </p:sp>
    </p:spTree>
    <p:extLst>
      <p:ext uri="{BB962C8B-B14F-4D97-AF65-F5344CB8AC3E}">
        <p14:creationId xmlns:p14="http://schemas.microsoft.com/office/powerpoint/2010/main" val="31898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066800" y="334170"/>
            <a:ext cx="10058400" cy="1055688"/>
          </a:xfr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altLang="en-US" dirty="0"/>
              <a:t>Bird’s Eye View of Some Distributed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0" y="1676400"/>
            <a:ext cx="1295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Google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3733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 Client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0400" y="3733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 Client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67200" y="3733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 Client 3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2133600" y="2590800"/>
            <a:ext cx="1295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29" name="TextBox 22"/>
          <p:cNvSpPr txBox="1">
            <a:spLocks noChangeArrowheads="1"/>
          </p:cNvSpPr>
          <p:nvPr/>
        </p:nvSpPr>
        <p:spPr bwMode="auto">
          <a:xfrm rot="-3128434">
            <a:off x="2129632" y="2794795"/>
            <a:ext cx="1066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5130" name="TextBox 23"/>
          <p:cNvSpPr txBox="1">
            <a:spLocks noChangeArrowheads="1"/>
          </p:cNvSpPr>
          <p:nvPr/>
        </p:nvSpPr>
        <p:spPr bwMode="auto">
          <a:xfrm rot="-3128434">
            <a:off x="2497138" y="2995613"/>
            <a:ext cx="11795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Response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2286000" y="2590800"/>
            <a:ext cx="1295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0"/>
            <a:endCxn id="13" idx="2"/>
          </p:cNvCxnSpPr>
          <p:nvPr/>
        </p:nvCxnSpPr>
        <p:spPr>
          <a:xfrm rot="5400000" flipH="1" flipV="1">
            <a:off x="3048001" y="3086101"/>
            <a:ext cx="12954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3162301" y="3086101"/>
            <a:ext cx="12954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6200000" flipV="1">
            <a:off x="3733800" y="26670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H="1">
            <a:off x="3886200" y="26670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048000" y="1676400"/>
            <a:ext cx="1295400" cy="762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Expedia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77000" y="2514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Peer 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20000" y="1447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Peer 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839200" y="25146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Peer 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620000" y="3733800"/>
            <a:ext cx="990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Peer 4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286000" y="4495801"/>
            <a:ext cx="266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Google Search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6819900" y="4376739"/>
            <a:ext cx="266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Bit-torrent</a:t>
            </a:r>
          </a:p>
        </p:txBody>
      </p:sp>
      <p:cxnSp>
        <p:nvCxnSpPr>
          <p:cNvPr id="57" name="Straight Arrow Connector 56"/>
          <p:cNvCxnSpPr>
            <a:stCxn id="51" idx="2"/>
            <a:endCxn id="50" idx="0"/>
          </p:cNvCxnSpPr>
          <p:nvPr/>
        </p:nvCxnSpPr>
        <p:spPr>
          <a:xfrm flipH="1">
            <a:off x="6972300" y="2057400"/>
            <a:ext cx="1143000" cy="4572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0800000">
            <a:off x="7467600" y="2741614"/>
            <a:ext cx="1371600" cy="158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3" idx="0"/>
            <a:endCxn id="50" idx="2"/>
          </p:cNvCxnSpPr>
          <p:nvPr/>
        </p:nvCxnSpPr>
        <p:spPr>
          <a:xfrm flipH="1" flipV="1">
            <a:off x="6972300" y="3124200"/>
            <a:ext cx="114300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981200" y="373380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Reservation Client 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048000" y="373380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Reservation Client 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191000" y="373380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Reservation Client 3</a:t>
            </a:r>
          </a:p>
        </p:txBody>
      </p:sp>
      <p:cxnSp>
        <p:nvCxnSpPr>
          <p:cNvPr id="29" name="Straight Arrow Connector 28"/>
          <p:cNvCxnSpPr>
            <a:stCxn id="53" idx="0"/>
            <a:endCxn id="52" idx="2"/>
          </p:cNvCxnSpPr>
          <p:nvPr/>
        </p:nvCxnSpPr>
        <p:spPr>
          <a:xfrm flipV="1">
            <a:off x="8115300" y="3124200"/>
            <a:ext cx="1219200" cy="609600"/>
          </a:xfrm>
          <a:prstGeom prst="straightConnector1">
            <a:avLst/>
          </a:prstGeom>
          <a:ln w="25400">
            <a:prstDash val="dash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67600" y="2963863"/>
            <a:ext cx="1371600" cy="0"/>
          </a:xfrm>
          <a:prstGeom prst="straightConnector1">
            <a:avLst/>
          </a:prstGeom>
          <a:ln w="25400">
            <a:prstDash val="dash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1" idx="2"/>
            <a:endCxn id="52" idx="0"/>
          </p:cNvCxnSpPr>
          <p:nvPr/>
        </p:nvCxnSpPr>
        <p:spPr>
          <a:xfrm>
            <a:off x="8115300" y="2057400"/>
            <a:ext cx="1219200" cy="457200"/>
          </a:xfrm>
          <a:prstGeom prst="straightConnector1">
            <a:avLst/>
          </a:prstGeom>
          <a:ln w="25400">
            <a:prstDash val="dash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48600" y="2057400"/>
            <a:ext cx="0" cy="167640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sys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477000" y="2057400"/>
            <a:ext cx="1143000" cy="45720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sys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8610600" y="2057400"/>
            <a:ext cx="1219200" cy="45720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sys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610600" y="3165476"/>
            <a:ext cx="1219200" cy="569913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lgDash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477000" y="3165476"/>
            <a:ext cx="1143000" cy="569913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lgDash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382000" y="2057400"/>
            <a:ext cx="0" cy="1676400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prstDash val="lgDashDot"/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286000" y="4886326"/>
            <a:ext cx="266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Airline Booking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934200" y="4810126"/>
            <a:ext cx="266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</a:rPr>
              <a:t>Skype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371600" y="5541964"/>
            <a:ext cx="9144000" cy="6858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How would one characterize these distributed systems?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6E57129-CF7A-8146-AB30-B41481756BF7}"/>
              </a:ext>
            </a:extLst>
          </p:cNvPr>
          <p:cNvSpPr/>
          <p:nvPr/>
        </p:nvSpPr>
        <p:spPr>
          <a:xfrm>
            <a:off x="9750916" y="3707608"/>
            <a:ext cx="2136283" cy="1702593"/>
          </a:xfrm>
          <a:prstGeom prst="clou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Is it still the case ?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635B9136-AFC7-8447-8BD1-38D4CAD6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5129" grpId="0"/>
      <p:bldP spid="5130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6" grpId="0"/>
      <p:bldP spid="56" grpId="1"/>
      <p:bldP spid="67" grpId="0" animBg="1"/>
      <p:bldP spid="68" grpId="0" animBg="1"/>
      <p:bldP spid="69" grpId="0" animBg="1"/>
      <p:bldP spid="63" grpId="0"/>
      <p:bldP spid="64" grpId="0"/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Chapters 2, 	Architectures</a:t>
            </a:r>
          </a:p>
          <a:p>
            <a:endParaRPr lang="en-US" altLang="en-US" dirty="0"/>
          </a:p>
          <a:p>
            <a:r>
              <a:rPr lang="en-US" altLang="en-US" dirty="0"/>
              <a:t>Project teams</a:t>
            </a:r>
          </a:p>
        </p:txBody>
      </p:sp>
    </p:spTree>
    <p:extLst>
      <p:ext uri="{BB962C8B-B14F-4D97-AF65-F5344CB8AC3E}">
        <p14:creationId xmlns:p14="http://schemas.microsoft.com/office/powerpoint/2010/main" val="2969325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856488" y="207645"/>
            <a:ext cx="10671048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Simple Characterization of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554480"/>
            <a:ext cx="11122152" cy="4525963"/>
          </a:xfrm>
        </p:spPr>
        <p:txBody>
          <a:bodyPr>
            <a:normAutofit/>
          </a:bodyPr>
          <a:lstStyle/>
          <a:p>
            <a:r>
              <a:rPr lang="en-US" altLang="en-US" dirty="0"/>
              <a:t>What are the entities that are communicating in a DS?</a:t>
            </a:r>
          </a:p>
          <a:p>
            <a:pPr marL="914400" lvl="1" indent="-457200">
              <a:buFontTx/>
              <a:buAutoNum type="alphaLcParenR"/>
            </a:pPr>
            <a:r>
              <a:rPr lang="en-US" altLang="en-US" sz="2600" dirty="0">
                <a:solidFill>
                  <a:srgbClr val="0070C0"/>
                </a:solidFill>
              </a:rPr>
              <a:t>Communicating entities (system-oriented vs. problem-oriented entities)</a:t>
            </a:r>
          </a:p>
          <a:p>
            <a:pPr marL="914400" lvl="1" indent="-457200">
              <a:buNone/>
            </a:pPr>
            <a:endParaRPr lang="en-US" altLang="en-US" sz="2200" dirty="0">
              <a:solidFill>
                <a:schemeClr val="accent2"/>
              </a:solidFill>
            </a:endParaRPr>
          </a:p>
          <a:p>
            <a:r>
              <a:rPr lang="en-US" altLang="en-US" dirty="0"/>
              <a:t>How do the entities communicate?</a:t>
            </a:r>
          </a:p>
          <a:p>
            <a:pPr marL="971550" lvl="1" indent="-514350">
              <a:buFont typeface="+mj-lt"/>
              <a:buAutoNum type="alphaLcParenR" startAt="2"/>
            </a:pPr>
            <a:r>
              <a:rPr lang="en-US" altLang="en-US" sz="2600" dirty="0">
                <a:solidFill>
                  <a:srgbClr val="0070C0"/>
                </a:solidFill>
              </a:rPr>
              <a:t>Communication paradigms (sockets and RPC)</a:t>
            </a:r>
          </a:p>
          <a:p>
            <a:pPr marL="914400" lvl="1" indent="-457200">
              <a:buNone/>
            </a:pPr>
            <a:endParaRPr lang="en-US" altLang="en-US" sz="2200" dirty="0">
              <a:solidFill>
                <a:schemeClr val="accent2"/>
              </a:solidFill>
            </a:endParaRPr>
          </a:p>
          <a:p>
            <a:r>
              <a:rPr lang="en-US" altLang="en-US" dirty="0"/>
              <a:t>What roles and responsibilities do the entities have?</a:t>
            </a:r>
          </a:p>
          <a:p>
            <a:pPr marL="971550" lvl="1" indent="-514350">
              <a:buFont typeface="+mj-lt"/>
              <a:buAutoNum type="alphaLcParenR" startAt="3"/>
            </a:pPr>
            <a:r>
              <a:rPr lang="en-US" altLang="en-US" sz="2600" dirty="0">
                <a:solidFill>
                  <a:srgbClr val="0070C0"/>
                </a:solidFill>
              </a:rPr>
              <a:t>This could lead to different organizations (referred, henceforth, to as </a:t>
            </a:r>
            <a:r>
              <a:rPr lang="en-US" altLang="en-US" sz="2600" i="1" dirty="0">
                <a:solidFill>
                  <a:srgbClr val="0070C0"/>
                </a:solidFill>
              </a:rPr>
              <a:t>architectures</a:t>
            </a:r>
            <a:r>
              <a:rPr lang="en-US" altLang="en-US" sz="2600" dirty="0">
                <a:solidFill>
                  <a:srgbClr val="0070C0"/>
                </a:solidFill>
              </a:rPr>
              <a:t>)</a:t>
            </a:r>
          </a:p>
          <a:p>
            <a:pPr marL="914400" lvl="1" indent="-457200">
              <a:buNone/>
            </a:pPr>
            <a:endParaRPr lang="en-US" altLang="en-US" sz="22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95C4E4F-76B3-CC43-BDCF-228D55B7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Architectural Styles</a:t>
            </a:r>
          </a:p>
        </p:txBody>
      </p:sp>
      <p:sp>
        <p:nvSpPr>
          <p:cNvPr id="6" name="Important styles of architecture for distributed systems…">
            <a:extLst>
              <a:ext uri="{FF2B5EF4-FFF2-40B4-BE49-F238E27FC236}">
                <a16:creationId xmlns:a16="http://schemas.microsoft.com/office/drawing/2014/main" id="{9BBBFAB4-10B9-304E-BF67-CFE062C9CEB3}"/>
              </a:ext>
            </a:extLst>
          </p:cNvPr>
          <p:cNvSpPr txBox="1">
            <a:spLocks/>
          </p:cNvSpPr>
          <p:nvPr/>
        </p:nvSpPr>
        <p:spPr>
          <a:xfrm>
            <a:off x="457201" y="1751012"/>
            <a:ext cx="11277600" cy="3811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  <a:defRPr sz="3600"/>
            </a:pPr>
            <a:r>
              <a:rPr lang="en-CA" sz="3600" dirty="0"/>
              <a:t>Important styles of architecture for distributed systems</a:t>
            </a:r>
          </a:p>
          <a:p>
            <a:pPr lvl="1" fontAlgn="auto">
              <a:lnSpc>
                <a:spcPct val="170000"/>
              </a:lnSpc>
              <a:spcAft>
                <a:spcPts val="0"/>
              </a:spcAft>
              <a:defRPr sz="3100"/>
            </a:pPr>
            <a:r>
              <a:rPr lang="en-CA" sz="3100" dirty="0"/>
              <a:t>Layered architectures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 sz="3100"/>
            </a:pPr>
            <a:r>
              <a:rPr lang="en-CA" sz="3100" dirty="0"/>
              <a:t>Object-based architectures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 sz="3100"/>
            </a:pPr>
            <a:r>
              <a:rPr lang="en-CA" sz="3100" dirty="0"/>
              <a:t>Data-centered architectures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 sz="3100"/>
            </a:pPr>
            <a:r>
              <a:rPr lang="en-CA" sz="3100" dirty="0"/>
              <a:t>Event-based architectures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 sz="3100"/>
            </a:pPr>
            <a:r>
              <a:rPr lang="en-CA" sz="3100" dirty="0"/>
              <a:t>Resource-based architectures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1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Layered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617C-F221-1943-8457-1F30A35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Each layer uses previous layer to implement new functionality that is exported to the layer above…">
            <a:extLst>
              <a:ext uri="{FF2B5EF4-FFF2-40B4-BE49-F238E27FC236}">
                <a16:creationId xmlns:a16="http://schemas.microsoft.com/office/drawing/2014/main" id="{51AD486F-B056-474D-A061-FD73CC2A108C}"/>
              </a:ext>
            </a:extLst>
          </p:cNvPr>
          <p:cNvSpPr txBox="1">
            <a:spLocks/>
          </p:cNvSpPr>
          <p:nvPr/>
        </p:nvSpPr>
        <p:spPr>
          <a:xfrm>
            <a:off x="223044" y="5321511"/>
            <a:ext cx="11744326" cy="1055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42900" fontAlgn="auto">
              <a:spcAft>
                <a:spcPts val="0"/>
              </a:spcAft>
            </a:pPr>
            <a:r>
              <a:rPr lang="en-CA" sz="2000" dirty="0"/>
              <a:t>Each layer uses previous layer to implement new functionality that is exported to the layer above</a:t>
            </a:r>
          </a:p>
          <a:p>
            <a:pPr fontAlgn="auto">
              <a:spcAft>
                <a:spcPts val="0"/>
              </a:spcAft>
              <a:defRPr sz="2400"/>
            </a:pPr>
            <a:r>
              <a:rPr lang="en-CA" sz="2000" dirty="0"/>
              <a:t>  Example: Multi-tier web apps </a:t>
            </a:r>
          </a:p>
        </p:txBody>
      </p:sp>
      <p:pic>
        <p:nvPicPr>
          <p:cNvPr id="8" name="02-01.jpg" descr="02-01.jpg">
            <a:extLst>
              <a:ext uri="{FF2B5EF4-FFF2-40B4-BE49-F238E27FC236}">
                <a16:creationId xmlns:a16="http://schemas.microsoft.com/office/drawing/2014/main" id="{5B436C5E-CFDA-6249-81B1-477AD2873FEB}"/>
              </a:ext>
            </a:extLst>
          </p:cNvPr>
          <p:cNvPicPr>
            <a:picLocks/>
          </p:cNvPicPr>
          <p:nvPr/>
        </p:nvPicPr>
        <p:blipFill>
          <a:blip r:embed="rId2"/>
          <a:srcRect r="50987"/>
          <a:stretch>
            <a:fillRect/>
          </a:stretch>
        </p:blipFill>
        <p:spPr>
          <a:xfrm>
            <a:off x="4114800" y="1715055"/>
            <a:ext cx="3762376" cy="3292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863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Layering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841248" y="1463040"/>
            <a:ext cx="10512552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 complex system is partitioned into layers</a:t>
            </a:r>
          </a:p>
          <a:p>
            <a:pPr lvl="1"/>
            <a:r>
              <a:rPr lang="en-US" altLang="en-US" sz="2600" dirty="0"/>
              <a:t>Upper layer utilizes the services of the lower layer</a:t>
            </a:r>
          </a:p>
          <a:p>
            <a:pPr lvl="1"/>
            <a:r>
              <a:rPr lang="en-US" altLang="en-US" sz="2600" dirty="0"/>
              <a:t>A </a:t>
            </a:r>
            <a:r>
              <a:rPr lang="en-US" altLang="en-US" sz="2600" i="1" dirty="0"/>
              <a:t>vertical organization </a:t>
            </a:r>
            <a:r>
              <a:rPr lang="en-US" altLang="en-US" sz="2600" dirty="0"/>
              <a:t>of services</a:t>
            </a:r>
          </a:p>
          <a:p>
            <a:pPr lvl="1"/>
            <a:endParaRPr lang="en-US" altLang="en-US" sz="2600" dirty="0"/>
          </a:p>
          <a:p>
            <a:r>
              <a:rPr lang="en-US" dirty="0"/>
              <a:t>For example, a three-layer solution could easily be deployed on a single tier, such as a personal workstation.</a:t>
            </a:r>
          </a:p>
          <a:p>
            <a:endParaRPr lang="en-US" altLang="en-US" sz="1400" dirty="0"/>
          </a:p>
          <a:p>
            <a:r>
              <a:rPr lang="en-US" altLang="en-US" dirty="0"/>
              <a:t>Layering simplifies the design of complex distributed systems by hiding the complexity of below layers</a:t>
            </a:r>
          </a:p>
          <a:p>
            <a:endParaRPr lang="en-US" altLang="en-US" sz="2400" dirty="0"/>
          </a:p>
          <a:p>
            <a:r>
              <a:rPr lang="en-US" altLang="en-US" dirty="0"/>
              <a:t>Control flows from layer to layer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447111" y="6172200"/>
            <a:ext cx="1524000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Layer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8447111" y="5514894"/>
            <a:ext cx="15240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47111" y="4812860"/>
            <a:ext cx="1524000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Layer 3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751887" y="5270501"/>
            <a:ext cx="0" cy="2444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9742487" y="5270501"/>
            <a:ext cx="0" cy="2444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751887" y="5919789"/>
            <a:ext cx="0" cy="2444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742487" y="5919789"/>
            <a:ext cx="0" cy="2444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218487" y="5194301"/>
            <a:ext cx="0" cy="969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8" name="TextBox 15"/>
          <p:cNvSpPr txBox="1">
            <a:spLocks noChangeArrowheads="1"/>
          </p:cNvSpPr>
          <p:nvPr/>
        </p:nvSpPr>
        <p:spPr bwMode="auto">
          <a:xfrm>
            <a:off x="7010400" y="5378451"/>
            <a:ext cx="1196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Request</a:t>
            </a:r>
            <a:br>
              <a:rPr lang="en-US" altLang="en-US" sz="2000" b="1">
                <a:solidFill>
                  <a:schemeClr val="tx1"/>
                </a:solidFill>
              </a:rPr>
            </a:br>
            <a:r>
              <a:rPr lang="en-US" altLang="en-US" sz="2000" b="1">
                <a:solidFill>
                  <a:schemeClr val="tx1"/>
                </a:solidFill>
              </a:rPr>
              <a:t>flow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0123487" y="5186363"/>
            <a:ext cx="0" cy="977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0" name="TextBox 19"/>
          <p:cNvSpPr txBox="1">
            <a:spLocks noChangeArrowheads="1"/>
          </p:cNvSpPr>
          <p:nvPr/>
        </p:nvSpPr>
        <p:spPr bwMode="auto">
          <a:xfrm>
            <a:off x="10082213" y="5346701"/>
            <a:ext cx="1412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</a:rPr>
              <a:t>Response</a:t>
            </a:r>
            <a:br>
              <a:rPr lang="en-US" altLang="en-US" sz="2000" b="1">
                <a:solidFill>
                  <a:schemeClr val="tx1"/>
                </a:solidFill>
              </a:rPr>
            </a:br>
            <a:r>
              <a:rPr lang="en-US" altLang="en-US" sz="2000" b="1">
                <a:solidFill>
                  <a:schemeClr val="tx1"/>
                </a:solidFill>
              </a:rPr>
              <a:t>flow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49395" y="551445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Layer 2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BFE96E7-EF34-A844-AAD6-507A86AA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5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219201" y="320676"/>
            <a:ext cx="8990014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Layering – Platform and middleware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841248" y="1463040"/>
            <a:ext cx="10741152" cy="486156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Distributed systems can be organized into three layers:</a:t>
            </a:r>
          </a:p>
          <a:p>
            <a:pPr lvl="1">
              <a:buFontTx/>
              <a:buAutoNum type="arabicPeriod"/>
            </a:pPr>
            <a:r>
              <a:rPr lang="en-US" altLang="en-US" sz="2600" dirty="0">
                <a:solidFill>
                  <a:srgbClr val="0070C0"/>
                </a:solidFill>
              </a:rPr>
              <a:t>Platform</a:t>
            </a:r>
          </a:p>
          <a:p>
            <a:pPr lvl="2"/>
            <a:r>
              <a:rPr lang="en-US" altLang="en-US" sz="2400" dirty="0"/>
              <a:t>Low-level hardware and software layers</a:t>
            </a:r>
          </a:p>
          <a:p>
            <a:pPr lvl="2"/>
            <a:r>
              <a:rPr lang="en-US" altLang="en-US" sz="2400" dirty="0"/>
              <a:t>Provides common services for higher layers</a:t>
            </a:r>
          </a:p>
          <a:p>
            <a:pPr lvl="5"/>
            <a:endParaRPr lang="en-US" altLang="en-US" sz="1000" dirty="0"/>
          </a:p>
          <a:p>
            <a:pPr lvl="1">
              <a:buFontTx/>
              <a:buAutoNum type="arabicPeriod"/>
            </a:pPr>
            <a:r>
              <a:rPr lang="en-US" altLang="en-US" sz="2600" dirty="0">
                <a:solidFill>
                  <a:srgbClr val="0070C0"/>
                </a:solidFill>
              </a:rPr>
              <a:t>Middleware</a:t>
            </a:r>
          </a:p>
          <a:p>
            <a:pPr lvl="2"/>
            <a:r>
              <a:rPr lang="en-US" altLang="en-US" sz="2400" dirty="0"/>
              <a:t>Masks heterogeneity and provides convenient programming models to application programmers</a:t>
            </a:r>
          </a:p>
          <a:p>
            <a:pPr lvl="2"/>
            <a:r>
              <a:rPr lang="en-US" altLang="en-US" sz="2400" dirty="0"/>
              <a:t>Typically, it simplifies application programming </a:t>
            </a:r>
            <a:br>
              <a:rPr lang="en-US" altLang="en-US" sz="2400" dirty="0"/>
            </a:br>
            <a:r>
              <a:rPr lang="en-US" altLang="en-US" sz="2400" dirty="0"/>
              <a:t>by abstracting communication mechanisms</a:t>
            </a:r>
          </a:p>
          <a:p>
            <a:pPr lvl="5"/>
            <a:endParaRPr lang="en-US" altLang="en-US" sz="1000" dirty="0"/>
          </a:p>
          <a:p>
            <a:pPr lvl="1">
              <a:buFontTx/>
              <a:buAutoNum type="arabicPeriod"/>
            </a:pPr>
            <a:r>
              <a:rPr lang="en-US" altLang="en-US" sz="2600" dirty="0">
                <a:solidFill>
                  <a:srgbClr val="0070C0"/>
                </a:solidFill>
              </a:rPr>
              <a:t>Applications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8000999" y="5649368"/>
            <a:ext cx="4007521" cy="457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00999" y="5268368"/>
            <a:ext cx="4007521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Operating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0999" y="4887368"/>
            <a:ext cx="4007521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00999" y="4430168"/>
            <a:ext cx="4007521" cy="4572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8" name="Left Brace 7"/>
          <p:cNvSpPr/>
          <p:nvPr/>
        </p:nvSpPr>
        <p:spPr>
          <a:xfrm>
            <a:off x="7620000" y="5334000"/>
            <a:ext cx="304800" cy="762000"/>
          </a:xfrm>
          <a:prstGeom prst="leftBrace">
            <a:avLst>
              <a:gd name="adj1" fmla="val 31710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16483" y="48763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3400" y="5706347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and network hardware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9307" y="55149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Platform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10180A3-AB22-9144-8FD5-041BFAC6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23549</TotalTime>
  <Words>1561</Words>
  <Application>Microsoft Macintosh PowerPoint</Application>
  <PresentationFormat>Widescreen</PresentationFormat>
  <Paragraphs>429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Comic Sans MS</vt:lpstr>
      <vt:lpstr>Consolas</vt:lpstr>
      <vt:lpstr>Times New Roman</vt:lpstr>
      <vt:lpstr>Wingdings</vt:lpstr>
      <vt:lpstr>1_Office Theme</vt:lpstr>
      <vt:lpstr>Distributed Systems Design COMP 6231 </vt:lpstr>
      <vt:lpstr>Today…</vt:lpstr>
      <vt:lpstr>PowerPoint Presentation</vt:lpstr>
      <vt:lpstr>Bird’s Eye View of Some Distributed Systems</vt:lpstr>
      <vt:lpstr>Simple Characterization of Distributed Systems</vt:lpstr>
      <vt:lpstr>Architectural Styles</vt:lpstr>
      <vt:lpstr>Layered Design</vt:lpstr>
      <vt:lpstr>Layering</vt:lpstr>
      <vt:lpstr>Layering – Platform and middleware</vt:lpstr>
      <vt:lpstr>Object-based Style</vt:lpstr>
      <vt:lpstr>Resource-oriented Architecture</vt:lpstr>
      <vt:lpstr>Resource-oriented Architecture</vt:lpstr>
      <vt:lpstr>Event-based architecture</vt:lpstr>
      <vt:lpstr>Shared data-space</vt:lpstr>
      <vt:lpstr>Client-Server Architectures</vt:lpstr>
      <vt:lpstr>Search Engine Example</vt:lpstr>
      <vt:lpstr>A Spectrum of Choices</vt:lpstr>
      <vt:lpstr>Tiering</vt:lpstr>
      <vt:lpstr>A Two-Tiered Architecture</vt:lpstr>
      <vt:lpstr>A Three-Tiered Architecture</vt:lpstr>
      <vt:lpstr>A Three-Tiered Architecture</vt:lpstr>
      <vt:lpstr>Three-tier Web Applications</vt:lpstr>
      <vt:lpstr>Three-Tiered Architecture: Pros and Cons</vt:lpstr>
      <vt:lpstr>Edge-Server Systems</vt:lpstr>
      <vt:lpstr>Edge-Server Systems</vt:lpstr>
      <vt:lpstr>Decentralized Peer-to-Peer Architecture</vt:lpstr>
      <vt:lpstr>Decentralized Peer-to-Peer Architecture</vt:lpstr>
      <vt:lpstr>Client-Server vs Peer-to-Peer</vt:lpstr>
      <vt:lpstr>Peer-to-Peer Architecture</vt:lpstr>
      <vt:lpstr>Peer-to-Peer Architecture</vt:lpstr>
      <vt:lpstr>P2P Types</vt:lpstr>
      <vt:lpstr>P2P Types</vt:lpstr>
      <vt:lpstr>P2P Types</vt:lpstr>
      <vt:lpstr>P2P Types</vt:lpstr>
      <vt:lpstr>P2P Types</vt:lpstr>
      <vt:lpstr>P2P Types</vt:lpstr>
      <vt:lpstr>P2P Types</vt:lpstr>
      <vt:lpstr>Self-Managing Systems</vt:lpstr>
      <vt:lpstr>Feedback Control Model</vt:lpstr>
      <vt:lpstr>A 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Essam Mansour</cp:lastModifiedBy>
  <cp:revision>1369</cp:revision>
  <dcterms:created xsi:type="dcterms:W3CDTF">2008-11-03T12:44:07Z</dcterms:created>
  <dcterms:modified xsi:type="dcterms:W3CDTF">2021-01-18T16:13:04Z</dcterms:modified>
</cp:coreProperties>
</file>